
<file path=[Content_Types].xml><?xml version="1.0" encoding="utf-8"?>
<Types xmlns="http://schemas.openxmlformats.org/package/2006/content-types">
  <Default Extension="xml" ContentType="application/xml"/>
  <Default Extension="svg" ContentType="image/svg+xml"/>
  <Default Extension="jpg" ContentType="image/jpeg"/>
  <Default Extension="jpeg" ContentType="image/jpeg"/>
  <Default Extension="emf" ContentType="image/x-emf"/>
  <Default Extension="tiff" ContentType="image/tiff"/>
  <Default Extension="xlsx" ContentType="application/vnd.openxmlformats-officedocument.spreadsheetml.sheet"/>
  <Default Extension="vml" ContentType="application/vnd.openxmlformats-officedocument.vmlDrawing"/>
  <Default Extension="rels" ContentType="application/vnd.openxmlformats-package.relationships+xml"/>
  <Default Extension="bin" ContentType="application/vnd.openxmlformats-officedocument.oleObject"/>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43"/>
  </p:notesMasterIdLst>
  <p:handoutMasterIdLst>
    <p:handoutMasterId r:id="rId44"/>
  </p:handoutMasterIdLst>
  <p:sldIdLst>
    <p:sldId id="418" r:id="rId5"/>
    <p:sldId id="2394" r:id="rId6"/>
    <p:sldId id="1472" r:id="rId7"/>
    <p:sldId id="1467" r:id="rId8"/>
    <p:sldId id="968" r:id="rId9"/>
    <p:sldId id="1473" r:id="rId10"/>
    <p:sldId id="1475" r:id="rId11"/>
    <p:sldId id="1474" r:id="rId12"/>
    <p:sldId id="1458" r:id="rId13"/>
    <p:sldId id="1477" r:id="rId14"/>
    <p:sldId id="1478" r:id="rId15"/>
    <p:sldId id="1466" r:id="rId16"/>
    <p:sldId id="1480" r:id="rId17"/>
    <p:sldId id="1482" r:id="rId18"/>
    <p:sldId id="971" r:id="rId19"/>
    <p:sldId id="965" r:id="rId20"/>
    <p:sldId id="2388" r:id="rId21"/>
    <p:sldId id="2389" r:id="rId22"/>
    <p:sldId id="2392" r:id="rId23"/>
    <p:sldId id="2384" r:id="rId24"/>
    <p:sldId id="2395" r:id="rId25"/>
    <p:sldId id="1484" r:id="rId26"/>
    <p:sldId id="2383" r:id="rId27"/>
    <p:sldId id="257" r:id="rId28"/>
    <p:sldId id="1486" r:id="rId29"/>
    <p:sldId id="1487" r:id="rId30"/>
    <p:sldId id="2387" r:id="rId31"/>
    <p:sldId id="2385" r:id="rId32"/>
    <p:sldId id="1470" r:id="rId33"/>
    <p:sldId id="2386" r:id="rId34"/>
    <p:sldId id="1098" r:id="rId35"/>
    <p:sldId id="1245" r:id="rId36"/>
    <p:sldId id="1479" r:id="rId37"/>
    <p:sldId id="1488" r:id="rId38"/>
    <p:sldId id="1489" r:id="rId39"/>
    <p:sldId id="2302" r:id="rId40"/>
    <p:sldId id="2382" r:id="rId41"/>
    <p:sldId id="2393" r:id="rId42"/>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13A961-BA9D-463A-9141-051D89839637}">
          <p14:sldIdLst>
            <p14:sldId id="418"/>
            <p14:sldId id="2394"/>
            <p14:sldId id="1472"/>
            <p14:sldId id="1467"/>
            <p14:sldId id="968"/>
            <p14:sldId id="1473"/>
            <p14:sldId id="1475"/>
            <p14:sldId id="1474"/>
            <p14:sldId id="1458"/>
            <p14:sldId id="1477"/>
            <p14:sldId id="1478"/>
            <p14:sldId id="1466"/>
            <p14:sldId id="1480"/>
            <p14:sldId id="1482"/>
            <p14:sldId id="971"/>
            <p14:sldId id="965"/>
            <p14:sldId id="2388"/>
            <p14:sldId id="2389"/>
            <p14:sldId id="2392"/>
            <p14:sldId id="2384"/>
            <p14:sldId id="2395"/>
            <p14:sldId id="1484"/>
            <p14:sldId id="2383"/>
            <p14:sldId id="257"/>
            <p14:sldId id="1486"/>
            <p14:sldId id="1487"/>
            <p14:sldId id="2387"/>
            <p14:sldId id="2385"/>
            <p14:sldId id="1470"/>
            <p14:sldId id="2386"/>
            <p14:sldId id="1098"/>
            <p14:sldId id="1245"/>
            <p14:sldId id="1479"/>
            <p14:sldId id="1488"/>
            <p14:sldId id="1489"/>
            <p14:sldId id="2302"/>
            <p14:sldId id="2382"/>
            <p14:sldId id="23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2" autoAdjust="0"/>
    <p:restoredTop sz="76522" autoAdjust="0"/>
  </p:normalViewPr>
  <p:slideViewPr>
    <p:cSldViewPr snapToGrid="0" snapToObjects="1">
      <p:cViewPr>
        <p:scale>
          <a:sx n="82" d="100"/>
          <a:sy n="82" d="100"/>
        </p:scale>
        <p:origin x="-72" y="1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8" d="100"/>
          <a:sy n="88" d="100"/>
        </p:scale>
        <p:origin x="-3870" y="-108"/>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851999350499517"/>
          <c:y val="0.15669743292412"/>
          <c:w val="0.897883259884704"/>
          <c:h val="0.740402723917921"/>
        </c:manualLayout>
      </c:layout>
      <c:lineChart>
        <c:grouping val="standard"/>
        <c:varyColors val="0"/>
        <c:ser>
          <c:idx val="0"/>
          <c:order val="0"/>
          <c:tx>
            <c:strRef>
              <c:f>Master!$AJ$25</c:f>
              <c:strCache>
                <c:ptCount val="1"/>
                <c:pt idx="0">
                  <c:v>Mean</c:v>
                </c:pt>
              </c:strCache>
            </c:strRef>
          </c:tx>
          <c:spPr>
            <a:ln w="19050">
              <a:solidFill>
                <a:schemeClr val="tx1"/>
              </a:solidFill>
              <a:prstDash val="dash"/>
            </a:ln>
          </c:spPr>
          <c:marker>
            <c:symbol val="none"/>
          </c:marker>
          <c:cat>
            <c:numRef>
              <c:f>Master!$B$26:$B$151</c:f>
              <c:numCache>
                <c:formatCode>m/d/yyyy</c:formatCode>
                <c:ptCount val="126"/>
                <c:pt idx="0">
                  <c:v>43262.0</c:v>
                </c:pt>
                <c:pt idx="1">
                  <c:v>43269.0</c:v>
                </c:pt>
                <c:pt idx="2">
                  <c:v>43276.0</c:v>
                </c:pt>
                <c:pt idx="3">
                  <c:v>43283.0</c:v>
                </c:pt>
                <c:pt idx="4">
                  <c:v>43290.0</c:v>
                </c:pt>
                <c:pt idx="5">
                  <c:v>43297.0</c:v>
                </c:pt>
                <c:pt idx="6">
                  <c:v>43304.0</c:v>
                </c:pt>
                <c:pt idx="7">
                  <c:v>43311.0</c:v>
                </c:pt>
                <c:pt idx="8">
                  <c:v>43318.0</c:v>
                </c:pt>
                <c:pt idx="9">
                  <c:v>43325.0</c:v>
                </c:pt>
                <c:pt idx="10">
                  <c:v>43332.0</c:v>
                </c:pt>
                <c:pt idx="11">
                  <c:v>43339.0</c:v>
                </c:pt>
                <c:pt idx="12">
                  <c:v>43346.0</c:v>
                </c:pt>
                <c:pt idx="13">
                  <c:v>43353.0</c:v>
                </c:pt>
                <c:pt idx="14">
                  <c:v>43360.0</c:v>
                </c:pt>
                <c:pt idx="15">
                  <c:v>43367.0</c:v>
                </c:pt>
                <c:pt idx="16">
                  <c:v>43374.0</c:v>
                </c:pt>
                <c:pt idx="17">
                  <c:v>43381.0</c:v>
                </c:pt>
                <c:pt idx="18">
                  <c:v>43388.0</c:v>
                </c:pt>
                <c:pt idx="19">
                  <c:v>43395.0</c:v>
                </c:pt>
                <c:pt idx="20">
                  <c:v>43402.0</c:v>
                </c:pt>
                <c:pt idx="21">
                  <c:v>43409.0</c:v>
                </c:pt>
                <c:pt idx="22">
                  <c:v>43416.0</c:v>
                </c:pt>
                <c:pt idx="23">
                  <c:v>43423.0</c:v>
                </c:pt>
                <c:pt idx="24">
                  <c:v>43430.0</c:v>
                </c:pt>
                <c:pt idx="25">
                  <c:v>43437.0</c:v>
                </c:pt>
                <c:pt idx="26">
                  <c:v>43444.0</c:v>
                </c:pt>
                <c:pt idx="27">
                  <c:v>43451.0</c:v>
                </c:pt>
                <c:pt idx="28">
                  <c:v>43458.0</c:v>
                </c:pt>
                <c:pt idx="29">
                  <c:v>43465.0</c:v>
                </c:pt>
                <c:pt idx="30">
                  <c:v>43472.0</c:v>
                </c:pt>
                <c:pt idx="31">
                  <c:v>43479.0</c:v>
                </c:pt>
                <c:pt idx="32">
                  <c:v>43486.0</c:v>
                </c:pt>
                <c:pt idx="33">
                  <c:v>43493.0</c:v>
                </c:pt>
                <c:pt idx="34">
                  <c:v>43500.0</c:v>
                </c:pt>
                <c:pt idx="35">
                  <c:v>43507.0</c:v>
                </c:pt>
                <c:pt idx="36">
                  <c:v>43514.0</c:v>
                </c:pt>
                <c:pt idx="37">
                  <c:v>43521.0</c:v>
                </c:pt>
                <c:pt idx="38">
                  <c:v>43528.0</c:v>
                </c:pt>
                <c:pt idx="39">
                  <c:v>43535.0</c:v>
                </c:pt>
                <c:pt idx="40">
                  <c:v>43542.0</c:v>
                </c:pt>
                <c:pt idx="41">
                  <c:v>43549.0</c:v>
                </c:pt>
                <c:pt idx="42">
                  <c:v>43556.0</c:v>
                </c:pt>
                <c:pt idx="43">
                  <c:v>43563.0</c:v>
                </c:pt>
                <c:pt idx="44">
                  <c:v>43570.0</c:v>
                </c:pt>
                <c:pt idx="45">
                  <c:v>43577.0</c:v>
                </c:pt>
                <c:pt idx="46">
                  <c:v>43584.0</c:v>
                </c:pt>
                <c:pt idx="47">
                  <c:v>43591.0</c:v>
                </c:pt>
                <c:pt idx="48">
                  <c:v>43598.0</c:v>
                </c:pt>
                <c:pt idx="49">
                  <c:v>43605.0</c:v>
                </c:pt>
                <c:pt idx="50">
                  <c:v>43612.0</c:v>
                </c:pt>
                <c:pt idx="51">
                  <c:v>43619.0</c:v>
                </c:pt>
                <c:pt idx="52">
                  <c:v>43626.0</c:v>
                </c:pt>
                <c:pt idx="53">
                  <c:v>43633.0</c:v>
                </c:pt>
                <c:pt idx="54">
                  <c:v>43640.0</c:v>
                </c:pt>
                <c:pt idx="55">
                  <c:v>43647.0</c:v>
                </c:pt>
                <c:pt idx="56">
                  <c:v>43654.0</c:v>
                </c:pt>
                <c:pt idx="57">
                  <c:v>43661.0</c:v>
                </c:pt>
                <c:pt idx="58">
                  <c:v>43668.0</c:v>
                </c:pt>
                <c:pt idx="59">
                  <c:v>43675.0</c:v>
                </c:pt>
              </c:numCache>
            </c:numRef>
          </c:cat>
          <c:val>
            <c:numRef>
              <c:f>Master!$AJ$26:$AJ$151</c:f>
              <c:numCache>
                <c:formatCode>0.0</c:formatCode>
                <c:ptCount val="126"/>
                <c:pt idx="0">
                  <c:v>90.0125</c:v>
                </c:pt>
                <c:pt idx="1">
                  <c:v>90.0125</c:v>
                </c:pt>
                <c:pt idx="2">
                  <c:v>90.0125</c:v>
                </c:pt>
                <c:pt idx="3">
                  <c:v>90.0125</c:v>
                </c:pt>
                <c:pt idx="4">
                  <c:v>90.0125</c:v>
                </c:pt>
                <c:pt idx="5">
                  <c:v>90.0125</c:v>
                </c:pt>
                <c:pt idx="6">
                  <c:v>90.0125</c:v>
                </c:pt>
                <c:pt idx="7">
                  <c:v>90.0125</c:v>
                </c:pt>
                <c:pt idx="8">
                  <c:v>90.0125</c:v>
                </c:pt>
                <c:pt idx="9">
                  <c:v>90.0125</c:v>
                </c:pt>
                <c:pt idx="10">
                  <c:v>90.0125</c:v>
                </c:pt>
                <c:pt idx="11">
                  <c:v>90.0125</c:v>
                </c:pt>
                <c:pt idx="12">
                  <c:v>90.0125</c:v>
                </c:pt>
                <c:pt idx="13">
                  <c:v>90.0125</c:v>
                </c:pt>
                <c:pt idx="14">
                  <c:v>90.0125</c:v>
                </c:pt>
                <c:pt idx="15">
                  <c:v>90.0125</c:v>
                </c:pt>
                <c:pt idx="16">
                  <c:v>90.0125</c:v>
                </c:pt>
                <c:pt idx="17">
                  <c:v>90.0125</c:v>
                </c:pt>
                <c:pt idx="18">
                  <c:v>90.0125</c:v>
                </c:pt>
                <c:pt idx="19">
                  <c:v>90.0125</c:v>
                </c:pt>
                <c:pt idx="20">
                  <c:v>9.01148904006047</c:v>
                </c:pt>
                <c:pt idx="21">
                  <c:v>9.01148904006047</c:v>
                </c:pt>
                <c:pt idx="22">
                  <c:v>9.01148904006047</c:v>
                </c:pt>
                <c:pt idx="23">
                  <c:v>9.01148904006047</c:v>
                </c:pt>
                <c:pt idx="24">
                  <c:v>9.01148904006047</c:v>
                </c:pt>
                <c:pt idx="25">
                  <c:v>9.01148904006047</c:v>
                </c:pt>
                <c:pt idx="26">
                  <c:v>9.01148904006047</c:v>
                </c:pt>
                <c:pt idx="27">
                  <c:v>9.01148904006047</c:v>
                </c:pt>
                <c:pt idx="28">
                  <c:v>9.01148904006047</c:v>
                </c:pt>
                <c:pt idx="29">
                  <c:v>9.01148904006047</c:v>
                </c:pt>
                <c:pt idx="30">
                  <c:v>9.01148904006047</c:v>
                </c:pt>
                <c:pt idx="31">
                  <c:v>9.01148904006047</c:v>
                </c:pt>
                <c:pt idx="32">
                  <c:v>9.01148904006047</c:v>
                </c:pt>
                <c:pt idx="33">
                  <c:v>9.01148904006047</c:v>
                </c:pt>
                <c:pt idx="34">
                  <c:v>9.01148904006047</c:v>
                </c:pt>
                <c:pt idx="35">
                  <c:v>9.01148904006047</c:v>
                </c:pt>
                <c:pt idx="36">
                  <c:v>9.01148904006047</c:v>
                </c:pt>
                <c:pt idx="37">
                  <c:v>9.01148904006047</c:v>
                </c:pt>
                <c:pt idx="38">
                  <c:v>9.01148904006047</c:v>
                </c:pt>
                <c:pt idx="39">
                  <c:v>9.01148904006047</c:v>
                </c:pt>
                <c:pt idx="40">
                  <c:v>9.01148904006047</c:v>
                </c:pt>
                <c:pt idx="41">
                  <c:v>9.01148904006047</c:v>
                </c:pt>
                <c:pt idx="42">
                  <c:v>9.01148904006047</c:v>
                </c:pt>
                <c:pt idx="43">
                  <c:v>9.01148904006047</c:v>
                </c:pt>
                <c:pt idx="44">
                  <c:v>9.01148904006047</c:v>
                </c:pt>
                <c:pt idx="45">
                  <c:v>9.01148904006047</c:v>
                </c:pt>
                <c:pt idx="46">
                  <c:v>9.01148904006047</c:v>
                </c:pt>
                <c:pt idx="47">
                  <c:v>9.01148904006047</c:v>
                </c:pt>
                <c:pt idx="48">
                  <c:v>9.01148904006047</c:v>
                </c:pt>
                <c:pt idx="49">
                  <c:v>9.01148904006047</c:v>
                </c:pt>
                <c:pt idx="50">
                  <c:v>9.01148904006047</c:v>
                </c:pt>
                <c:pt idx="51">
                  <c:v>9.01148904006047</c:v>
                </c:pt>
                <c:pt idx="52">
                  <c:v>9.01148904006047</c:v>
                </c:pt>
                <c:pt idx="53">
                  <c:v>9.01148904006047</c:v>
                </c:pt>
                <c:pt idx="54">
                  <c:v>9.01148904006047</c:v>
                </c:pt>
                <c:pt idx="55">
                  <c:v>9.01148904006047</c:v>
                </c:pt>
                <c:pt idx="56">
                  <c:v>9.01148904006047</c:v>
                </c:pt>
                <c:pt idx="57">
                  <c:v>9.01148904006047</c:v>
                </c:pt>
                <c:pt idx="58">
                  <c:v>9.01148904006047</c:v>
                </c:pt>
                <c:pt idx="59">
                  <c:v>9.01148904006047</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numCache>
            </c:numRef>
          </c:val>
          <c:smooth val="0"/>
          <c:extLst xmlns:c16r2="http://schemas.microsoft.com/office/drawing/2015/06/chart">
            <c:ext xmlns:c16="http://schemas.microsoft.com/office/drawing/2014/chart" uri="{C3380CC4-5D6E-409C-BE32-E72D297353CC}">
              <c16:uniqueId val="{00000000-34B5-C54E-936B-699987BFE46F}"/>
            </c:ext>
          </c:extLst>
        </c:ser>
        <c:ser>
          <c:idx val="1"/>
          <c:order val="1"/>
          <c:tx>
            <c:strRef>
              <c:f>Master!$C$25</c:f>
              <c:strCache>
                <c:ptCount val="1"/>
                <c:pt idx="0">
                  <c:v>Value</c:v>
                </c:pt>
              </c:strCache>
            </c:strRef>
          </c:tx>
          <c:spPr>
            <a:ln>
              <a:solidFill>
                <a:srgbClr val="005EB8"/>
              </a:solidFill>
            </a:ln>
          </c:spPr>
          <c:marker>
            <c:symbol val="circle"/>
            <c:size val="5"/>
            <c:spPr>
              <a:solidFill>
                <a:schemeClr val="bg1"/>
              </a:solidFill>
              <a:ln>
                <a:solidFill>
                  <a:srgbClr val="005EB8"/>
                </a:solidFill>
              </a:ln>
            </c:spPr>
          </c:marker>
          <c:cat>
            <c:numRef>
              <c:f>Master!$B$26:$B$151</c:f>
              <c:numCache>
                <c:formatCode>m/d/yyyy</c:formatCode>
                <c:ptCount val="126"/>
                <c:pt idx="0">
                  <c:v>43262.0</c:v>
                </c:pt>
                <c:pt idx="1">
                  <c:v>43269.0</c:v>
                </c:pt>
                <c:pt idx="2">
                  <c:v>43276.0</c:v>
                </c:pt>
                <c:pt idx="3">
                  <c:v>43283.0</c:v>
                </c:pt>
                <c:pt idx="4">
                  <c:v>43290.0</c:v>
                </c:pt>
                <c:pt idx="5">
                  <c:v>43297.0</c:v>
                </c:pt>
                <c:pt idx="6">
                  <c:v>43304.0</c:v>
                </c:pt>
                <c:pt idx="7">
                  <c:v>43311.0</c:v>
                </c:pt>
                <c:pt idx="8">
                  <c:v>43318.0</c:v>
                </c:pt>
                <c:pt idx="9">
                  <c:v>43325.0</c:v>
                </c:pt>
                <c:pt idx="10">
                  <c:v>43332.0</c:v>
                </c:pt>
                <c:pt idx="11">
                  <c:v>43339.0</c:v>
                </c:pt>
                <c:pt idx="12">
                  <c:v>43346.0</c:v>
                </c:pt>
                <c:pt idx="13">
                  <c:v>43353.0</c:v>
                </c:pt>
                <c:pt idx="14">
                  <c:v>43360.0</c:v>
                </c:pt>
                <c:pt idx="15">
                  <c:v>43367.0</c:v>
                </c:pt>
                <c:pt idx="16">
                  <c:v>43374.0</c:v>
                </c:pt>
                <c:pt idx="17">
                  <c:v>43381.0</c:v>
                </c:pt>
                <c:pt idx="18">
                  <c:v>43388.0</c:v>
                </c:pt>
                <c:pt idx="19">
                  <c:v>43395.0</c:v>
                </c:pt>
                <c:pt idx="20">
                  <c:v>43402.0</c:v>
                </c:pt>
                <c:pt idx="21">
                  <c:v>43409.0</c:v>
                </c:pt>
                <c:pt idx="22">
                  <c:v>43416.0</c:v>
                </c:pt>
                <c:pt idx="23">
                  <c:v>43423.0</c:v>
                </c:pt>
                <c:pt idx="24">
                  <c:v>43430.0</c:v>
                </c:pt>
                <c:pt idx="25">
                  <c:v>43437.0</c:v>
                </c:pt>
                <c:pt idx="26">
                  <c:v>43444.0</c:v>
                </c:pt>
                <c:pt idx="27">
                  <c:v>43451.0</c:v>
                </c:pt>
                <c:pt idx="28">
                  <c:v>43458.0</c:v>
                </c:pt>
                <c:pt idx="29">
                  <c:v>43465.0</c:v>
                </c:pt>
                <c:pt idx="30">
                  <c:v>43472.0</c:v>
                </c:pt>
                <c:pt idx="31">
                  <c:v>43479.0</c:v>
                </c:pt>
                <c:pt idx="32">
                  <c:v>43486.0</c:v>
                </c:pt>
                <c:pt idx="33">
                  <c:v>43493.0</c:v>
                </c:pt>
                <c:pt idx="34">
                  <c:v>43500.0</c:v>
                </c:pt>
                <c:pt idx="35">
                  <c:v>43507.0</c:v>
                </c:pt>
                <c:pt idx="36">
                  <c:v>43514.0</c:v>
                </c:pt>
                <c:pt idx="37">
                  <c:v>43521.0</c:v>
                </c:pt>
                <c:pt idx="38">
                  <c:v>43528.0</c:v>
                </c:pt>
                <c:pt idx="39">
                  <c:v>43535.0</c:v>
                </c:pt>
                <c:pt idx="40">
                  <c:v>43542.0</c:v>
                </c:pt>
                <c:pt idx="41">
                  <c:v>43549.0</c:v>
                </c:pt>
                <c:pt idx="42">
                  <c:v>43556.0</c:v>
                </c:pt>
                <c:pt idx="43">
                  <c:v>43563.0</c:v>
                </c:pt>
                <c:pt idx="44">
                  <c:v>43570.0</c:v>
                </c:pt>
                <c:pt idx="45">
                  <c:v>43577.0</c:v>
                </c:pt>
                <c:pt idx="46">
                  <c:v>43584.0</c:v>
                </c:pt>
                <c:pt idx="47">
                  <c:v>43591.0</c:v>
                </c:pt>
                <c:pt idx="48">
                  <c:v>43598.0</c:v>
                </c:pt>
                <c:pt idx="49">
                  <c:v>43605.0</c:v>
                </c:pt>
                <c:pt idx="50">
                  <c:v>43612.0</c:v>
                </c:pt>
                <c:pt idx="51">
                  <c:v>43619.0</c:v>
                </c:pt>
                <c:pt idx="52">
                  <c:v>43626.0</c:v>
                </c:pt>
                <c:pt idx="53">
                  <c:v>43633.0</c:v>
                </c:pt>
                <c:pt idx="54">
                  <c:v>43640.0</c:v>
                </c:pt>
                <c:pt idx="55">
                  <c:v>43647.0</c:v>
                </c:pt>
                <c:pt idx="56">
                  <c:v>43654.0</c:v>
                </c:pt>
                <c:pt idx="57">
                  <c:v>43661.0</c:v>
                </c:pt>
                <c:pt idx="58">
                  <c:v>43668.0</c:v>
                </c:pt>
                <c:pt idx="59">
                  <c:v>43675.0</c:v>
                </c:pt>
              </c:numCache>
            </c:numRef>
          </c:cat>
          <c:val>
            <c:numRef>
              <c:f>Master!$C$26:$C$151</c:f>
              <c:numCache>
                <c:formatCode>0.00</c:formatCode>
                <c:ptCount val="126"/>
                <c:pt idx="0">
                  <c:v>91.2</c:v>
                </c:pt>
                <c:pt idx="1">
                  <c:v>91.75</c:v>
                </c:pt>
                <c:pt idx="2">
                  <c:v>80.0</c:v>
                </c:pt>
                <c:pt idx="3">
                  <c:v>63.8</c:v>
                </c:pt>
                <c:pt idx="4">
                  <c:v>135.0</c:v>
                </c:pt>
                <c:pt idx="5">
                  <c:v>25.0</c:v>
                </c:pt>
                <c:pt idx="6">
                  <c:v>100.5</c:v>
                </c:pt>
                <c:pt idx="7">
                  <c:v>56.0</c:v>
                </c:pt>
                <c:pt idx="8">
                  <c:v>71.0</c:v>
                </c:pt>
                <c:pt idx="9">
                  <c:v>35.0</c:v>
                </c:pt>
                <c:pt idx="10">
                  <c:v>70.25</c:v>
                </c:pt>
                <c:pt idx="11">
                  <c:v>280.0</c:v>
                </c:pt>
                <c:pt idx="12">
                  <c:v>93.0</c:v>
                </c:pt>
                <c:pt idx="13">
                  <c:v>73.5</c:v>
                </c:pt>
                <c:pt idx="14">
                  <c:v>77.0</c:v>
                </c:pt>
                <c:pt idx="15">
                  <c:v>67.0</c:v>
                </c:pt>
                <c:pt idx="16">
                  <c:v>71.5</c:v>
                </c:pt>
                <c:pt idx="17">
                  <c:v>123.75</c:v>
                </c:pt>
                <c:pt idx="18">
                  <c:v>122.0</c:v>
                </c:pt>
                <c:pt idx="19">
                  <c:v>73.0</c:v>
                </c:pt>
                <c:pt idx="20">
                  <c:v>23.08333333333332</c:v>
                </c:pt>
                <c:pt idx="21">
                  <c:v>9.555555555555557</c:v>
                </c:pt>
                <c:pt idx="22">
                  <c:v>6.6</c:v>
                </c:pt>
                <c:pt idx="23">
                  <c:v>7.0</c:v>
                </c:pt>
                <c:pt idx="24">
                  <c:v>8.200000000000001</c:v>
                </c:pt>
                <c:pt idx="25">
                  <c:v>11.0</c:v>
                </c:pt>
                <c:pt idx="26">
                  <c:v>12.0</c:v>
                </c:pt>
                <c:pt idx="27">
                  <c:v>6.0</c:v>
                </c:pt>
                <c:pt idx="28">
                  <c:v>12.0</c:v>
                </c:pt>
                <c:pt idx="29">
                  <c:v>10.0</c:v>
                </c:pt>
                <c:pt idx="30">
                  <c:v>6.666666666666667</c:v>
                </c:pt>
                <c:pt idx="31">
                  <c:v>10.4</c:v>
                </c:pt>
                <c:pt idx="32">
                  <c:v>4.166666666666667</c:v>
                </c:pt>
                <c:pt idx="33">
                  <c:v>5.75</c:v>
                </c:pt>
                <c:pt idx="34">
                  <c:v>5.0</c:v>
                </c:pt>
                <c:pt idx="35">
                  <c:v>11.0</c:v>
                </c:pt>
                <c:pt idx="36">
                  <c:v>6.0</c:v>
                </c:pt>
                <c:pt idx="37">
                  <c:v>10.0</c:v>
                </c:pt>
                <c:pt idx="38">
                  <c:v>8.200000000000001</c:v>
                </c:pt>
                <c:pt idx="39">
                  <c:v>11.33333333333333</c:v>
                </c:pt>
                <c:pt idx="40">
                  <c:v>5.285714285714286</c:v>
                </c:pt>
                <c:pt idx="41">
                  <c:v>8.555555555555557</c:v>
                </c:pt>
                <c:pt idx="42">
                  <c:v>8.25</c:v>
                </c:pt>
                <c:pt idx="43">
                  <c:v>8.0</c:v>
                </c:pt>
                <c:pt idx="44">
                  <c:v>3.4</c:v>
                </c:pt>
                <c:pt idx="45">
                  <c:v>5.666666666666667</c:v>
                </c:pt>
                <c:pt idx="46">
                  <c:v>14.0</c:v>
                </c:pt>
                <c:pt idx="47">
                  <c:v>6.875</c:v>
                </c:pt>
                <c:pt idx="48">
                  <c:v>12.22222222222222</c:v>
                </c:pt>
                <c:pt idx="49">
                  <c:v>5.1</c:v>
                </c:pt>
                <c:pt idx="50">
                  <c:v>10.0</c:v>
                </c:pt>
                <c:pt idx="51">
                  <c:v>9.166666666666667</c:v>
                </c:pt>
                <c:pt idx="52">
                  <c:v>4.75</c:v>
                </c:pt>
                <c:pt idx="53">
                  <c:v>6.4</c:v>
                </c:pt>
                <c:pt idx="54">
                  <c:v>4.555555555555554</c:v>
                </c:pt>
                <c:pt idx="55">
                  <c:v>10.0</c:v>
                </c:pt>
                <c:pt idx="56">
                  <c:v>7.5</c:v>
                </c:pt>
                <c:pt idx="57">
                  <c:v>11.0</c:v>
                </c:pt>
                <c:pt idx="58">
                  <c:v>6.5</c:v>
                </c:pt>
                <c:pt idx="59">
                  <c:v>30.0</c:v>
                </c:pt>
              </c:numCache>
            </c:numRef>
          </c:val>
          <c:smooth val="0"/>
          <c:extLst xmlns:c16r2="http://schemas.microsoft.com/office/drawing/2015/06/chart">
            <c:ext xmlns:c16="http://schemas.microsoft.com/office/drawing/2014/chart" uri="{C3380CC4-5D6E-409C-BE32-E72D297353CC}">
              <c16:uniqueId val="{00000001-34B5-C54E-936B-699987BFE46F}"/>
            </c:ext>
          </c:extLst>
        </c:ser>
        <c:ser>
          <c:idx val="3"/>
          <c:order val="2"/>
          <c:tx>
            <c:v>Control Limit</c:v>
          </c:tx>
          <c:spPr>
            <a:ln>
              <a:solidFill>
                <a:schemeClr val="bg1">
                  <a:lumMod val="65000"/>
                </a:schemeClr>
              </a:solidFill>
              <a:prstDash val="lgDash"/>
            </a:ln>
          </c:spPr>
          <c:marker>
            <c:symbol val="none"/>
          </c:marker>
          <c:cat>
            <c:numRef>
              <c:f>Master!$B$26:$B$151</c:f>
              <c:numCache>
                <c:formatCode>m/d/yyyy</c:formatCode>
                <c:ptCount val="126"/>
                <c:pt idx="0">
                  <c:v>43262.0</c:v>
                </c:pt>
                <c:pt idx="1">
                  <c:v>43269.0</c:v>
                </c:pt>
                <c:pt idx="2">
                  <c:v>43276.0</c:v>
                </c:pt>
                <c:pt idx="3">
                  <c:v>43283.0</c:v>
                </c:pt>
                <c:pt idx="4">
                  <c:v>43290.0</c:v>
                </c:pt>
                <c:pt idx="5">
                  <c:v>43297.0</c:v>
                </c:pt>
                <c:pt idx="6">
                  <c:v>43304.0</c:v>
                </c:pt>
                <c:pt idx="7">
                  <c:v>43311.0</c:v>
                </c:pt>
                <c:pt idx="8">
                  <c:v>43318.0</c:v>
                </c:pt>
                <c:pt idx="9">
                  <c:v>43325.0</c:v>
                </c:pt>
                <c:pt idx="10">
                  <c:v>43332.0</c:v>
                </c:pt>
                <c:pt idx="11">
                  <c:v>43339.0</c:v>
                </c:pt>
                <c:pt idx="12">
                  <c:v>43346.0</c:v>
                </c:pt>
                <c:pt idx="13">
                  <c:v>43353.0</c:v>
                </c:pt>
                <c:pt idx="14">
                  <c:v>43360.0</c:v>
                </c:pt>
                <c:pt idx="15">
                  <c:v>43367.0</c:v>
                </c:pt>
                <c:pt idx="16">
                  <c:v>43374.0</c:v>
                </c:pt>
                <c:pt idx="17">
                  <c:v>43381.0</c:v>
                </c:pt>
                <c:pt idx="18">
                  <c:v>43388.0</c:v>
                </c:pt>
                <c:pt idx="19">
                  <c:v>43395.0</c:v>
                </c:pt>
                <c:pt idx="20">
                  <c:v>43402.0</c:v>
                </c:pt>
                <c:pt idx="21">
                  <c:v>43409.0</c:v>
                </c:pt>
                <c:pt idx="22">
                  <c:v>43416.0</c:v>
                </c:pt>
                <c:pt idx="23">
                  <c:v>43423.0</c:v>
                </c:pt>
                <c:pt idx="24">
                  <c:v>43430.0</c:v>
                </c:pt>
                <c:pt idx="25">
                  <c:v>43437.0</c:v>
                </c:pt>
                <c:pt idx="26">
                  <c:v>43444.0</c:v>
                </c:pt>
                <c:pt idx="27">
                  <c:v>43451.0</c:v>
                </c:pt>
                <c:pt idx="28">
                  <c:v>43458.0</c:v>
                </c:pt>
                <c:pt idx="29">
                  <c:v>43465.0</c:v>
                </c:pt>
                <c:pt idx="30">
                  <c:v>43472.0</c:v>
                </c:pt>
                <c:pt idx="31">
                  <c:v>43479.0</c:v>
                </c:pt>
                <c:pt idx="32">
                  <c:v>43486.0</c:v>
                </c:pt>
                <c:pt idx="33">
                  <c:v>43493.0</c:v>
                </c:pt>
                <c:pt idx="34">
                  <c:v>43500.0</c:v>
                </c:pt>
                <c:pt idx="35">
                  <c:v>43507.0</c:v>
                </c:pt>
                <c:pt idx="36">
                  <c:v>43514.0</c:v>
                </c:pt>
                <c:pt idx="37">
                  <c:v>43521.0</c:v>
                </c:pt>
                <c:pt idx="38">
                  <c:v>43528.0</c:v>
                </c:pt>
                <c:pt idx="39">
                  <c:v>43535.0</c:v>
                </c:pt>
                <c:pt idx="40">
                  <c:v>43542.0</c:v>
                </c:pt>
                <c:pt idx="41">
                  <c:v>43549.0</c:v>
                </c:pt>
                <c:pt idx="42">
                  <c:v>43556.0</c:v>
                </c:pt>
                <c:pt idx="43">
                  <c:v>43563.0</c:v>
                </c:pt>
                <c:pt idx="44">
                  <c:v>43570.0</c:v>
                </c:pt>
                <c:pt idx="45">
                  <c:v>43577.0</c:v>
                </c:pt>
                <c:pt idx="46">
                  <c:v>43584.0</c:v>
                </c:pt>
                <c:pt idx="47">
                  <c:v>43591.0</c:v>
                </c:pt>
                <c:pt idx="48">
                  <c:v>43598.0</c:v>
                </c:pt>
                <c:pt idx="49">
                  <c:v>43605.0</c:v>
                </c:pt>
                <c:pt idx="50">
                  <c:v>43612.0</c:v>
                </c:pt>
                <c:pt idx="51">
                  <c:v>43619.0</c:v>
                </c:pt>
                <c:pt idx="52">
                  <c:v>43626.0</c:v>
                </c:pt>
                <c:pt idx="53">
                  <c:v>43633.0</c:v>
                </c:pt>
                <c:pt idx="54">
                  <c:v>43640.0</c:v>
                </c:pt>
                <c:pt idx="55">
                  <c:v>43647.0</c:v>
                </c:pt>
                <c:pt idx="56">
                  <c:v>43654.0</c:v>
                </c:pt>
                <c:pt idx="57">
                  <c:v>43661.0</c:v>
                </c:pt>
                <c:pt idx="58">
                  <c:v>43668.0</c:v>
                </c:pt>
                <c:pt idx="59">
                  <c:v>43675.0</c:v>
                </c:pt>
              </c:numCache>
            </c:numRef>
          </c:cat>
          <c:val>
            <c:numRef>
              <c:f>Master!$AL$26:$AL$151</c:f>
              <c:numCache>
                <c:formatCode>0.0</c:formatCode>
                <c:ptCount val="126"/>
                <c:pt idx="0">
                  <c:v>223.4605</c:v>
                </c:pt>
                <c:pt idx="1">
                  <c:v>223.4605</c:v>
                </c:pt>
                <c:pt idx="2">
                  <c:v>223.4605</c:v>
                </c:pt>
                <c:pt idx="3">
                  <c:v>223.4605</c:v>
                </c:pt>
                <c:pt idx="4">
                  <c:v>223.4605</c:v>
                </c:pt>
                <c:pt idx="5">
                  <c:v>223.4605</c:v>
                </c:pt>
                <c:pt idx="6">
                  <c:v>223.4605</c:v>
                </c:pt>
                <c:pt idx="7">
                  <c:v>223.4605</c:v>
                </c:pt>
                <c:pt idx="8">
                  <c:v>223.4605</c:v>
                </c:pt>
                <c:pt idx="9">
                  <c:v>223.4605</c:v>
                </c:pt>
                <c:pt idx="10">
                  <c:v>223.4605</c:v>
                </c:pt>
                <c:pt idx="11">
                  <c:v>223.4605</c:v>
                </c:pt>
                <c:pt idx="12">
                  <c:v>223.4605</c:v>
                </c:pt>
                <c:pt idx="13">
                  <c:v>223.4605</c:v>
                </c:pt>
                <c:pt idx="14">
                  <c:v>223.4605</c:v>
                </c:pt>
                <c:pt idx="15">
                  <c:v>223.4605</c:v>
                </c:pt>
                <c:pt idx="16">
                  <c:v>223.4605</c:v>
                </c:pt>
                <c:pt idx="17">
                  <c:v>223.4605</c:v>
                </c:pt>
                <c:pt idx="18">
                  <c:v>223.4605</c:v>
                </c:pt>
                <c:pt idx="19">
                  <c:v>223.4605</c:v>
                </c:pt>
                <c:pt idx="20">
                  <c:v>19.3186723733938</c:v>
                </c:pt>
                <c:pt idx="21">
                  <c:v>19.3186723733938</c:v>
                </c:pt>
                <c:pt idx="22">
                  <c:v>19.3186723733938</c:v>
                </c:pt>
                <c:pt idx="23">
                  <c:v>19.3186723733938</c:v>
                </c:pt>
                <c:pt idx="24">
                  <c:v>19.3186723733938</c:v>
                </c:pt>
                <c:pt idx="25">
                  <c:v>19.3186723733938</c:v>
                </c:pt>
                <c:pt idx="26">
                  <c:v>19.3186723733938</c:v>
                </c:pt>
                <c:pt idx="27">
                  <c:v>19.3186723733938</c:v>
                </c:pt>
                <c:pt idx="28">
                  <c:v>19.3186723733938</c:v>
                </c:pt>
                <c:pt idx="29">
                  <c:v>19.3186723733938</c:v>
                </c:pt>
                <c:pt idx="30">
                  <c:v>19.3186723733938</c:v>
                </c:pt>
                <c:pt idx="31">
                  <c:v>19.3186723733938</c:v>
                </c:pt>
                <c:pt idx="32">
                  <c:v>19.3186723733938</c:v>
                </c:pt>
                <c:pt idx="33">
                  <c:v>19.3186723733938</c:v>
                </c:pt>
                <c:pt idx="34">
                  <c:v>19.3186723733938</c:v>
                </c:pt>
                <c:pt idx="35">
                  <c:v>19.3186723733938</c:v>
                </c:pt>
                <c:pt idx="36">
                  <c:v>19.3186723733938</c:v>
                </c:pt>
                <c:pt idx="37">
                  <c:v>19.3186723733938</c:v>
                </c:pt>
                <c:pt idx="38">
                  <c:v>19.3186723733938</c:v>
                </c:pt>
                <c:pt idx="39">
                  <c:v>19.3186723733938</c:v>
                </c:pt>
                <c:pt idx="40">
                  <c:v>19.3186723733938</c:v>
                </c:pt>
                <c:pt idx="41">
                  <c:v>19.3186723733938</c:v>
                </c:pt>
                <c:pt idx="42">
                  <c:v>19.3186723733938</c:v>
                </c:pt>
                <c:pt idx="43">
                  <c:v>19.3186723733938</c:v>
                </c:pt>
                <c:pt idx="44">
                  <c:v>19.3186723733938</c:v>
                </c:pt>
                <c:pt idx="45">
                  <c:v>19.3186723733938</c:v>
                </c:pt>
                <c:pt idx="46">
                  <c:v>19.3186723733938</c:v>
                </c:pt>
                <c:pt idx="47">
                  <c:v>19.3186723733938</c:v>
                </c:pt>
                <c:pt idx="48">
                  <c:v>19.3186723733938</c:v>
                </c:pt>
                <c:pt idx="49">
                  <c:v>19.3186723733938</c:v>
                </c:pt>
                <c:pt idx="50">
                  <c:v>19.3186723733938</c:v>
                </c:pt>
                <c:pt idx="51">
                  <c:v>19.3186723733938</c:v>
                </c:pt>
                <c:pt idx="52">
                  <c:v>19.3186723733938</c:v>
                </c:pt>
                <c:pt idx="53">
                  <c:v>19.3186723733938</c:v>
                </c:pt>
                <c:pt idx="54">
                  <c:v>19.3186723733938</c:v>
                </c:pt>
                <c:pt idx="55">
                  <c:v>19.3186723733938</c:v>
                </c:pt>
                <c:pt idx="56">
                  <c:v>19.3186723733938</c:v>
                </c:pt>
                <c:pt idx="57">
                  <c:v>19.3186723733938</c:v>
                </c:pt>
                <c:pt idx="58">
                  <c:v>19.3186723733938</c:v>
                </c:pt>
                <c:pt idx="59">
                  <c:v>19.3186723733938</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numCache>
            </c:numRef>
          </c:val>
          <c:smooth val="0"/>
          <c:extLst xmlns:c16r2="http://schemas.microsoft.com/office/drawing/2015/06/chart">
            <c:ext xmlns:c16="http://schemas.microsoft.com/office/drawing/2014/chart" uri="{C3380CC4-5D6E-409C-BE32-E72D297353CC}">
              <c16:uniqueId val="{00000002-34B5-C54E-936B-699987BFE46F}"/>
            </c:ext>
          </c:extLst>
        </c:ser>
        <c:ser>
          <c:idx val="6"/>
          <c:order val="3"/>
          <c:tx>
            <c:strRef>
              <c:f>Master!$AP$25</c:f>
              <c:strCache>
                <c:ptCount val="1"/>
                <c:pt idx="0">
                  <c:v>Outlier</c:v>
                </c:pt>
              </c:strCache>
            </c:strRef>
          </c:tx>
          <c:spPr>
            <a:ln w="38100">
              <a:noFill/>
            </a:ln>
          </c:spPr>
          <c:marker>
            <c:symbol val="circle"/>
            <c:size val="6"/>
            <c:spPr>
              <a:solidFill>
                <a:srgbClr val="E87722"/>
              </a:solidFill>
              <a:ln w="9525">
                <a:solidFill>
                  <a:srgbClr val="005EB8"/>
                </a:solidFill>
              </a:ln>
            </c:spPr>
          </c:marker>
          <c:dPt>
            <c:idx val="11"/>
            <c:marker>
              <c:symbol val="circle"/>
              <c:size val="5"/>
            </c:marker>
            <c:bubble3D val="0"/>
            <c:extLst xmlns:c16r2="http://schemas.microsoft.com/office/drawing/2015/06/chart">
              <c:ext xmlns:c16="http://schemas.microsoft.com/office/drawing/2014/chart" uri="{C3380CC4-5D6E-409C-BE32-E72D297353CC}">
                <c16:uniqueId val="{00000003-34B5-C54E-936B-699987BFE46F}"/>
              </c:ext>
            </c:extLst>
          </c:dPt>
          <c:dPt>
            <c:idx val="59"/>
            <c:marker>
              <c:symbol val="circle"/>
              <c:size val="5"/>
            </c:marker>
            <c:bubble3D val="0"/>
            <c:extLst xmlns:c16r2="http://schemas.microsoft.com/office/drawing/2015/06/chart">
              <c:ext xmlns:c16="http://schemas.microsoft.com/office/drawing/2014/chart" uri="{C3380CC4-5D6E-409C-BE32-E72D297353CC}">
                <c16:uniqueId val="{00000004-34B5-C54E-936B-699987BFE46F}"/>
              </c:ext>
            </c:extLst>
          </c:dPt>
          <c:cat>
            <c:numRef>
              <c:f>Master!$B$26:$B$151</c:f>
              <c:numCache>
                <c:formatCode>m/d/yyyy</c:formatCode>
                <c:ptCount val="126"/>
                <c:pt idx="0">
                  <c:v>43262.0</c:v>
                </c:pt>
                <c:pt idx="1">
                  <c:v>43269.0</c:v>
                </c:pt>
                <c:pt idx="2">
                  <c:v>43276.0</c:v>
                </c:pt>
                <c:pt idx="3">
                  <c:v>43283.0</c:v>
                </c:pt>
                <c:pt idx="4">
                  <c:v>43290.0</c:v>
                </c:pt>
                <c:pt idx="5">
                  <c:v>43297.0</c:v>
                </c:pt>
                <c:pt idx="6">
                  <c:v>43304.0</c:v>
                </c:pt>
                <c:pt idx="7">
                  <c:v>43311.0</c:v>
                </c:pt>
                <c:pt idx="8">
                  <c:v>43318.0</c:v>
                </c:pt>
                <c:pt idx="9">
                  <c:v>43325.0</c:v>
                </c:pt>
                <c:pt idx="10">
                  <c:v>43332.0</c:v>
                </c:pt>
                <c:pt idx="11">
                  <c:v>43339.0</c:v>
                </c:pt>
                <c:pt idx="12">
                  <c:v>43346.0</c:v>
                </c:pt>
                <c:pt idx="13">
                  <c:v>43353.0</c:v>
                </c:pt>
                <c:pt idx="14">
                  <c:v>43360.0</c:v>
                </c:pt>
                <c:pt idx="15">
                  <c:v>43367.0</c:v>
                </c:pt>
                <c:pt idx="16">
                  <c:v>43374.0</c:v>
                </c:pt>
                <c:pt idx="17">
                  <c:v>43381.0</c:v>
                </c:pt>
                <c:pt idx="18">
                  <c:v>43388.0</c:v>
                </c:pt>
                <c:pt idx="19">
                  <c:v>43395.0</c:v>
                </c:pt>
                <c:pt idx="20">
                  <c:v>43402.0</c:v>
                </c:pt>
                <c:pt idx="21">
                  <c:v>43409.0</c:v>
                </c:pt>
                <c:pt idx="22">
                  <c:v>43416.0</c:v>
                </c:pt>
                <c:pt idx="23">
                  <c:v>43423.0</c:v>
                </c:pt>
                <c:pt idx="24">
                  <c:v>43430.0</c:v>
                </c:pt>
                <c:pt idx="25">
                  <c:v>43437.0</c:v>
                </c:pt>
                <c:pt idx="26">
                  <c:v>43444.0</c:v>
                </c:pt>
                <c:pt idx="27">
                  <c:v>43451.0</c:v>
                </c:pt>
                <c:pt idx="28">
                  <c:v>43458.0</c:v>
                </c:pt>
                <c:pt idx="29">
                  <c:v>43465.0</c:v>
                </c:pt>
                <c:pt idx="30">
                  <c:v>43472.0</c:v>
                </c:pt>
                <c:pt idx="31">
                  <c:v>43479.0</c:v>
                </c:pt>
                <c:pt idx="32">
                  <c:v>43486.0</c:v>
                </c:pt>
                <c:pt idx="33">
                  <c:v>43493.0</c:v>
                </c:pt>
                <c:pt idx="34">
                  <c:v>43500.0</c:v>
                </c:pt>
                <c:pt idx="35">
                  <c:v>43507.0</c:v>
                </c:pt>
                <c:pt idx="36">
                  <c:v>43514.0</c:v>
                </c:pt>
                <c:pt idx="37">
                  <c:v>43521.0</c:v>
                </c:pt>
                <c:pt idx="38">
                  <c:v>43528.0</c:v>
                </c:pt>
                <c:pt idx="39">
                  <c:v>43535.0</c:v>
                </c:pt>
                <c:pt idx="40">
                  <c:v>43542.0</c:v>
                </c:pt>
                <c:pt idx="41">
                  <c:v>43549.0</c:v>
                </c:pt>
                <c:pt idx="42">
                  <c:v>43556.0</c:v>
                </c:pt>
                <c:pt idx="43">
                  <c:v>43563.0</c:v>
                </c:pt>
                <c:pt idx="44">
                  <c:v>43570.0</c:v>
                </c:pt>
                <c:pt idx="45">
                  <c:v>43577.0</c:v>
                </c:pt>
                <c:pt idx="46">
                  <c:v>43584.0</c:v>
                </c:pt>
                <c:pt idx="47">
                  <c:v>43591.0</c:v>
                </c:pt>
                <c:pt idx="48">
                  <c:v>43598.0</c:v>
                </c:pt>
                <c:pt idx="49">
                  <c:v>43605.0</c:v>
                </c:pt>
                <c:pt idx="50">
                  <c:v>43612.0</c:v>
                </c:pt>
                <c:pt idx="51">
                  <c:v>43619.0</c:v>
                </c:pt>
                <c:pt idx="52">
                  <c:v>43626.0</c:v>
                </c:pt>
                <c:pt idx="53">
                  <c:v>43633.0</c:v>
                </c:pt>
                <c:pt idx="54">
                  <c:v>43640.0</c:v>
                </c:pt>
                <c:pt idx="55">
                  <c:v>43647.0</c:v>
                </c:pt>
                <c:pt idx="56">
                  <c:v>43654.0</c:v>
                </c:pt>
                <c:pt idx="57">
                  <c:v>43661.0</c:v>
                </c:pt>
                <c:pt idx="58">
                  <c:v>43668.0</c:v>
                </c:pt>
                <c:pt idx="59">
                  <c:v>43675.0</c:v>
                </c:pt>
              </c:numCache>
            </c:numRef>
          </c:cat>
          <c:val>
            <c:numRef>
              <c:f>Master!$AP$26:$AP$151</c:f>
              <c:numCache>
                <c:formatCode>0.0</c:formatCode>
                <c:ptCount val="126"/>
                <c:pt idx="0">
                  <c:v>#N/A</c:v>
                </c:pt>
                <c:pt idx="1">
                  <c:v>#N/A</c:v>
                </c:pt>
                <c:pt idx="2">
                  <c:v>#N/A</c:v>
                </c:pt>
                <c:pt idx="3">
                  <c:v>#N/A</c:v>
                </c:pt>
                <c:pt idx="4">
                  <c:v>#N/A</c:v>
                </c:pt>
                <c:pt idx="5">
                  <c:v>#N/A</c:v>
                </c:pt>
                <c:pt idx="6">
                  <c:v>#N/A</c:v>
                </c:pt>
                <c:pt idx="7">
                  <c:v>#N/A</c:v>
                </c:pt>
                <c:pt idx="8">
                  <c:v>#N/A</c:v>
                </c:pt>
                <c:pt idx="9">
                  <c:v>#N/A</c:v>
                </c:pt>
                <c:pt idx="10">
                  <c:v>#N/A</c:v>
                </c:pt>
                <c:pt idx="11">
                  <c:v>280.0</c:v>
                </c:pt>
                <c:pt idx="12">
                  <c:v>#N/A</c:v>
                </c:pt>
                <c:pt idx="13">
                  <c:v>#N/A</c:v>
                </c:pt>
                <c:pt idx="14">
                  <c:v>#N/A</c:v>
                </c:pt>
                <c:pt idx="15">
                  <c:v>#N/A</c:v>
                </c:pt>
                <c:pt idx="16">
                  <c:v>#N/A</c:v>
                </c:pt>
                <c:pt idx="17">
                  <c:v>#N/A</c:v>
                </c:pt>
                <c:pt idx="18">
                  <c:v>#N/A</c:v>
                </c:pt>
                <c:pt idx="19">
                  <c:v>#N/A</c:v>
                </c:pt>
                <c:pt idx="20">
                  <c:v>23.08333333333332</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30.0</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numCache>
            </c:numRef>
          </c:val>
          <c:smooth val="0"/>
          <c:extLst xmlns:c16r2="http://schemas.microsoft.com/office/drawing/2015/06/chart">
            <c:ext xmlns:c16="http://schemas.microsoft.com/office/drawing/2014/chart" uri="{C3380CC4-5D6E-409C-BE32-E72D297353CC}">
              <c16:uniqueId val="{00000005-34B5-C54E-936B-699987BFE46F}"/>
            </c:ext>
          </c:extLst>
        </c:ser>
        <c:ser>
          <c:idx val="5"/>
          <c:order val="4"/>
          <c:tx>
            <c:strRef>
              <c:f>Master!$AO$25</c:f>
              <c:strCache>
                <c:ptCount val="1"/>
                <c:pt idx="0">
                  <c:v>Trend</c:v>
                </c:pt>
              </c:strCache>
            </c:strRef>
          </c:tx>
          <c:spPr>
            <a:ln>
              <a:noFill/>
            </a:ln>
          </c:spPr>
          <c:marker>
            <c:symbol val="circle"/>
            <c:size val="8"/>
            <c:spPr>
              <a:solidFill>
                <a:srgbClr val="FFC72C"/>
              </a:solidFill>
              <a:ln>
                <a:solidFill>
                  <a:srgbClr val="005EB8"/>
                </a:solidFill>
              </a:ln>
            </c:spPr>
          </c:marker>
          <c:cat>
            <c:numRef>
              <c:f>Master!$B$26:$B$151</c:f>
              <c:numCache>
                <c:formatCode>m/d/yyyy</c:formatCode>
                <c:ptCount val="126"/>
                <c:pt idx="0">
                  <c:v>43262.0</c:v>
                </c:pt>
                <c:pt idx="1">
                  <c:v>43269.0</c:v>
                </c:pt>
                <c:pt idx="2">
                  <c:v>43276.0</c:v>
                </c:pt>
                <c:pt idx="3">
                  <c:v>43283.0</c:v>
                </c:pt>
                <c:pt idx="4">
                  <c:v>43290.0</c:v>
                </c:pt>
                <c:pt idx="5">
                  <c:v>43297.0</c:v>
                </c:pt>
                <c:pt idx="6">
                  <c:v>43304.0</c:v>
                </c:pt>
                <c:pt idx="7">
                  <c:v>43311.0</c:v>
                </c:pt>
                <c:pt idx="8">
                  <c:v>43318.0</c:v>
                </c:pt>
                <c:pt idx="9">
                  <c:v>43325.0</c:v>
                </c:pt>
                <c:pt idx="10">
                  <c:v>43332.0</c:v>
                </c:pt>
                <c:pt idx="11">
                  <c:v>43339.0</c:v>
                </c:pt>
                <c:pt idx="12">
                  <c:v>43346.0</c:v>
                </c:pt>
                <c:pt idx="13">
                  <c:v>43353.0</c:v>
                </c:pt>
                <c:pt idx="14">
                  <c:v>43360.0</c:v>
                </c:pt>
                <c:pt idx="15">
                  <c:v>43367.0</c:v>
                </c:pt>
                <c:pt idx="16">
                  <c:v>43374.0</c:v>
                </c:pt>
                <c:pt idx="17">
                  <c:v>43381.0</c:v>
                </c:pt>
                <c:pt idx="18">
                  <c:v>43388.0</c:v>
                </c:pt>
                <c:pt idx="19">
                  <c:v>43395.0</c:v>
                </c:pt>
                <c:pt idx="20">
                  <c:v>43402.0</c:v>
                </c:pt>
                <c:pt idx="21">
                  <c:v>43409.0</c:v>
                </c:pt>
                <c:pt idx="22">
                  <c:v>43416.0</c:v>
                </c:pt>
                <c:pt idx="23">
                  <c:v>43423.0</c:v>
                </c:pt>
                <c:pt idx="24">
                  <c:v>43430.0</c:v>
                </c:pt>
                <c:pt idx="25">
                  <c:v>43437.0</c:v>
                </c:pt>
                <c:pt idx="26">
                  <c:v>43444.0</c:v>
                </c:pt>
                <c:pt idx="27">
                  <c:v>43451.0</c:v>
                </c:pt>
                <c:pt idx="28">
                  <c:v>43458.0</c:v>
                </c:pt>
                <c:pt idx="29">
                  <c:v>43465.0</c:v>
                </c:pt>
                <c:pt idx="30">
                  <c:v>43472.0</c:v>
                </c:pt>
                <c:pt idx="31">
                  <c:v>43479.0</c:v>
                </c:pt>
                <c:pt idx="32">
                  <c:v>43486.0</c:v>
                </c:pt>
                <c:pt idx="33">
                  <c:v>43493.0</c:v>
                </c:pt>
                <c:pt idx="34">
                  <c:v>43500.0</c:v>
                </c:pt>
                <c:pt idx="35">
                  <c:v>43507.0</c:v>
                </c:pt>
                <c:pt idx="36">
                  <c:v>43514.0</c:v>
                </c:pt>
                <c:pt idx="37">
                  <c:v>43521.0</c:v>
                </c:pt>
                <c:pt idx="38">
                  <c:v>43528.0</c:v>
                </c:pt>
                <c:pt idx="39">
                  <c:v>43535.0</c:v>
                </c:pt>
                <c:pt idx="40">
                  <c:v>43542.0</c:v>
                </c:pt>
                <c:pt idx="41">
                  <c:v>43549.0</c:v>
                </c:pt>
                <c:pt idx="42">
                  <c:v>43556.0</c:v>
                </c:pt>
                <c:pt idx="43">
                  <c:v>43563.0</c:v>
                </c:pt>
                <c:pt idx="44">
                  <c:v>43570.0</c:v>
                </c:pt>
                <c:pt idx="45">
                  <c:v>43577.0</c:v>
                </c:pt>
                <c:pt idx="46">
                  <c:v>43584.0</c:v>
                </c:pt>
                <c:pt idx="47">
                  <c:v>43591.0</c:v>
                </c:pt>
                <c:pt idx="48">
                  <c:v>43598.0</c:v>
                </c:pt>
                <c:pt idx="49">
                  <c:v>43605.0</c:v>
                </c:pt>
                <c:pt idx="50">
                  <c:v>43612.0</c:v>
                </c:pt>
                <c:pt idx="51">
                  <c:v>43619.0</c:v>
                </c:pt>
                <c:pt idx="52">
                  <c:v>43626.0</c:v>
                </c:pt>
                <c:pt idx="53">
                  <c:v>43633.0</c:v>
                </c:pt>
                <c:pt idx="54">
                  <c:v>43640.0</c:v>
                </c:pt>
                <c:pt idx="55">
                  <c:v>43647.0</c:v>
                </c:pt>
                <c:pt idx="56">
                  <c:v>43654.0</c:v>
                </c:pt>
                <c:pt idx="57">
                  <c:v>43661.0</c:v>
                </c:pt>
                <c:pt idx="58">
                  <c:v>43668.0</c:v>
                </c:pt>
                <c:pt idx="59">
                  <c:v>43675.0</c:v>
                </c:pt>
              </c:numCache>
            </c:numRef>
          </c:cat>
          <c:val>
            <c:numRef>
              <c:f>Master!$AO$26:$AO$151</c:f>
              <c:numCache>
                <c:formatCode>0.0</c:formatCode>
                <c:ptCount val="12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numCache>
            </c:numRef>
          </c:val>
          <c:smooth val="0"/>
          <c:extLst xmlns:c16r2="http://schemas.microsoft.com/office/drawing/2015/06/chart">
            <c:ext xmlns:c16="http://schemas.microsoft.com/office/drawing/2014/chart" uri="{C3380CC4-5D6E-409C-BE32-E72D297353CC}">
              <c16:uniqueId val="{00000006-34B5-C54E-936B-699987BFE46F}"/>
            </c:ext>
          </c:extLst>
        </c:ser>
        <c:ser>
          <c:idx val="4"/>
          <c:order val="5"/>
          <c:tx>
            <c:strRef>
              <c:f>Master!$AN$25</c:f>
              <c:strCache>
                <c:ptCount val="1"/>
                <c:pt idx="0">
                  <c:v>Shift</c:v>
                </c:pt>
              </c:strCache>
            </c:strRef>
          </c:tx>
          <c:spPr>
            <a:ln w="25400" cap="sq">
              <a:noFill/>
              <a:prstDash val="solid"/>
            </a:ln>
            <a:effectLst/>
          </c:spPr>
          <c:marker>
            <c:symbol val="circle"/>
            <c:size val="8"/>
            <c:spPr>
              <a:solidFill>
                <a:srgbClr val="DA1884"/>
              </a:solidFill>
              <a:ln>
                <a:solidFill>
                  <a:srgbClr val="005EB8"/>
                </a:solidFill>
              </a:ln>
              <a:effectLst/>
            </c:spPr>
          </c:marker>
          <c:dPt>
            <c:idx val="20"/>
            <c:marker>
              <c:symbol val="circle"/>
              <c:size val="5"/>
            </c:marker>
            <c:bubble3D val="0"/>
            <c:extLst xmlns:c16r2="http://schemas.microsoft.com/office/drawing/2015/06/chart">
              <c:ext xmlns:c16="http://schemas.microsoft.com/office/drawing/2014/chart" uri="{C3380CC4-5D6E-409C-BE32-E72D297353CC}">
                <c16:uniqueId val="{00000007-34B5-C54E-936B-699987BFE46F}"/>
              </c:ext>
            </c:extLst>
          </c:dPt>
          <c:dPt>
            <c:idx val="21"/>
            <c:marker>
              <c:symbol val="circle"/>
              <c:size val="5"/>
            </c:marker>
            <c:bubble3D val="0"/>
            <c:extLst xmlns:c16r2="http://schemas.microsoft.com/office/drawing/2015/06/chart">
              <c:ext xmlns:c16="http://schemas.microsoft.com/office/drawing/2014/chart" uri="{C3380CC4-5D6E-409C-BE32-E72D297353CC}">
                <c16:uniqueId val="{00000008-34B5-C54E-936B-699987BFE46F}"/>
              </c:ext>
            </c:extLst>
          </c:dPt>
          <c:dPt>
            <c:idx val="22"/>
            <c:marker>
              <c:symbol val="circle"/>
              <c:size val="5"/>
            </c:marker>
            <c:bubble3D val="0"/>
            <c:extLst xmlns:c16r2="http://schemas.microsoft.com/office/drawing/2015/06/chart">
              <c:ext xmlns:c16="http://schemas.microsoft.com/office/drawing/2014/chart" uri="{C3380CC4-5D6E-409C-BE32-E72D297353CC}">
                <c16:uniqueId val="{00000009-34B5-C54E-936B-699987BFE46F}"/>
              </c:ext>
            </c:extLst>
          </c:dPt>
          <c:dPt>
            <c:idx val="23"/>
            <c:marker>
              <c:symbol val="circle"/>
              <c:size val="5"/>
            </c:marker>
            <c:bubble3D val="0"/>
            <c:extLst xmlns:c16r2="http://schemas.microsoft.com/office/drawing/2015/06/chart">
              <c:ext xmlns:c16="http://schemas.microsoft.com/office/drawing/2014/chart" uri="{C3380CC4-5D6E-409C-BE32-E72D297353CC}">
                <c16:uniqueId val="{0000000A-34B5-C54E-936B-699987BFE46F}"/>
              </c:ext>
            </c:extLst>
          </c:dPt>
          <c:dPt>
            <c:idx val="24"/>
            <c:marker>
              <c:symbol val="circle"/>
              <c:size val="5"/>
            </c:marker>
            <c:bubble3D val="0"/>
            <c:extLst xmlns:c16r2="http://schemas.microsoft.com/office/drawing/2015/06/chart">
              <c:ext xmlns:c16="http://schemas.microsoft.com/office/drawing/2014/chart" uri="{C3380CC4-5D6E-409C-BE32-E72D297353CC}">
                <c16:uniqueId val="{0000000B-34B5-C54E-936B-699987BFE46F}"/>
              </c:ext>
            </c:extLst>
          </c:dPt>
          <c:dPt>
            <c:idx val="25"/>
            <c:marker>
              <c:symbol val="circle"/>
              <c:size val="5"/>
            </c:marker>
            <c:bubble3D val="0"/>
            <c:extLst xmlns:c16r2="http://schemas.microsoft.com/office/drawing/2015/06/chart">
              <c:ext xmlns:c16="http://schemas.microsoft.com/office/drawing/2014/chart" uri="{C3380CC4-5D6E-409C-BE32-E72D297353CC}">
                <c16:uniqueId val="{0000000C-34B5-C54E-936B-699987BFE46F}"/>
              </c:ext>
            </c:extLst>
          </c:dPt>
          <c:dPt>
            <c:idx val="26"/>
            <c:marker>
              <c:symbol val="circle"/>
              <c:size val="5"/>
            </c:marker>
            <c:bubble3D val="0"/>
            <c:extLst xmlns:c16r2="http://schemas.microsoft.com/office/drawing/2015/06/chart">
              <c:ext xmlns:c16="http://schemas.microsoft.com/office/drawing/2014/chart" uri="{C3380CC4-5D6E-409C-BE32-E72D297353CC}">
                <c16:uniqueId val="{0000000D-34B5-C54E-936B-699987BFE46F}"/>
              </c:ext>
            </c:extLst>
          </c:dPt>
          <c:dPt>
            <c:idx val="27"/>
            <c:marker>
              <c:symbol val="circle"/>
              <c:size val="5"/>
            </c:marker>
            <c:bubble3D val="0"/>
            <c:extLst xmlns:c16r2="http://schemas.microsoft.com/office/drawing/2015/06/chart">
              <c:ext xmlns:c16="http://schemas.microsoft.com/office/drawing/2014/chart" uri="{C3380CC4-5D6E-409C-BE32-E72D297353CC}">
                <c16:uniqueId val="{0000000E-34B5-C54E-936B-699987BFE46F}"/>
              </c:ext>
            </c:extLst>
          </c:dPt>
          <c:cat>
            <c:numRef>
              <c:f>Master!$B$26:$B$151</c:f>
              <c:numCache>
                <c:formatCode>m/d/yyyy</c:formatCode>
                <c:ptCount val="126"/>
                <c:pt idx="0">
                  <c:v>43262.0</c:v>
                </c:pt>
                <c:pt idx="1">
                  <c:v>43269.0</c:v>
                </c:pt>
                <c:pt idx="2">
                  <c:v>43276.0</c:v>
                </c:pt>
                <c:pt idx="3">
                  <c:v>43283.0</c:v>
                </c:pt>
                <c:pt idx="4">
                  <c:v>43290.0</c:v>
                </c:pt>
                <c:pt idx="5">
                  <c:v>43297.0</c:v>
                </c:pt>
                <c:pt idx="6">
                  <c:v>43304.0</c:v>
                </c:pt>
                <c:pt idx="7">
                  <c:v>43311.0</c:v>
                </c:pt>
                <c:pt idx="8">
                  <c:v>43318.0</c:v>
                </c:pt>
                <c:pt idx="9">
                  <c:v>43325.0</c:v>
                </c:pt>
                <c:pt idx="10">
                  <c:v>43332.0</c:v>
                </c:pt>
                <c:pt idx="11">
                  <c:v>43339.0</c:v>
                </c:pt>
                <c:pt idx="12">
                  <c:v>43346.0</c:v>
                </c:pt>
                <c:pt idx="13">
                  <c:v>43353.0</c:v>
                </c:pt>
                <c:pt idx="14">
                  <c:v>43360.0</c:v>
                </c:pt>
                <c:pt idx="15">
                  <c:v>43367.0</c:v>
                </c:pt>
                <c:pt idx="16">
                  <c:v>43374.0</c:v>
                </c:pt>
                <c:pt idx="17">
                  <c:v>43381.0</c:v>
                </c:pt>
                <c:pt idx="18">
                  <c:v>43388.0</c:v>
                </c:pt>
                <c:pt idx="19">
                  <c:v>43395.0</c:v>
                </c:pt>
                <c:pt idx="20">
                  <c:v>43402.0</c:v>
                </c:pt>
                <c:pt idx="21">
                  <c:v>43409.0</c:v>
                </c:pt>
                <c:pt idx="22">
                  <c:v>43416.0</c:v>
                </c:pt>
                <c:pt idx="23">
                  <c:v>43423.0</c:v>
                </c:pt>
                <c:pt idx="24">
                  <c:v>43430.0</c:v>
                </c:pt>
                <c:pt idx="25">
                  <c:v>43437.0</c:v>
                </c:pt>
                <c:pt idx="26">
                  <c:v>43444.0</c:v>
                </c:pt>
                <c:pt idx="27">
                  <c:v>43451.0</c:v>
                </c:pt>
                <c:pt idx="28">
                  <c:v>43458.0</c:v>
                </c:pt>
                <c:pt idx="29">
                  <c:v>43465.0</c:v>
                </c:pt>
                <c:pt idx="30">
                  <c:v>43472.0</c:v>
                </c:pt>
                <c:pt idx="31">
                  <c:v>43479.0</c:v>
                </c:pt>
                <c:pt idx="32">
                  <c:v>43486.0</c:v>
                </c:pt>
                <c:pt idx="33">
                  <c:v>43493.0</c:v>
                </c:pt>
                <c:pt idx="34">
                  <c:v>43500.0</c:v>
                </c:pt>
                <c:pt idx="35">
                  <c:v>43507.0</c:v>
                </c:pt>
                <c:pt idx="36">
                  <c:v>43514.0</c:v>
                </c:pt>
                <c:pt idx="37">
                  <c:v>43521.0</c:v>
                </c:pt>
                <c:pt idx="38">
                  <c:v>43528.0</c:v>
                </c:pt>
                <c:pt idx="39">
                  <c:v>43535.0</c:v>
                </c:pt>
                <c:pt idx="40">
                  <c:v>43542.0</c:v>
                </c:pt>
                <c:pt idx="41">
                  <c:v>43549.0</c:v>
                </c:pt>
                <c:pt idx="42">
                  <c:v>43556.0</c:v>
                </c:pt>
                <c:pt idx="43">
                  <c:v>43563.0</c:v>
                </c:pt>
                <c:pt idx="44">
                  <c:v>43570.0</c:v>
                </c:pt>
                <c:pt idx="45">
                  <c:v>43577.0</c:v>
                </c:pt>
                <c:pt idx="46">
                  <c:v>43584.0</c:v>
                </c:pt>
                <c:pt idx="47">
                  <c:v>43591.0</c:v>
                </c:pt>
                <c:pt idx="48">
                  <c:v>43598.0</c:v>
                </c:pt>
                <c:pt idx="49">
                  <c:v>43605.0</c:v>
                </c:pt>
                <c:pt idx="50">
                  <c:v>43612.0</c:v>
                </c:pt>
                <c:pt idx="51">
                  <c:v>43619.0</c:v>
                </c:pt>
                <c:pt idx="52">
                  <c:v>43626.0</c:v>
                </c:pt>
                <c:pt idx="53">
                  <c:v>43633.0</c:v>
                </c:pt>
                <c:pt idx="54">
                  <c:v>43640.0</c:v>
                </c:pt>
                <c:pt idx="55">
                  <c:v>43647.0</c:v>
                </c:pt>
                <c:pt idx="56">
                  <c:v>43654.0</c:v>
                </c:pt>
                <c:pt idx="57">
                  <c:v>43661.0</c:v>
                </c:pt>
                <c:pt idx="58">
                  <c:v>43668.0</c:v>
                </c:pt>
                <c:pt idx="59">
                  <c:v>43675.0</c:v>
                </c:pt>
              </c:numCache>
            </c:numRef>
          </c:cat>
          <c:val>
            <c:numRef>
              <c:f>Master!$AN$26:$AN$151</c:f>
              <c:numCache>
                <c:formatCode>0.0</c:formatCode>
                <c:ptCount val="12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23.08333333333332</c:v>
                </c:pt>
                <c:pt idx="21">
                  <c:v>9.555555555555557</c:v>
                </c:pt>
                <c:pt idx="22">
                  <c:v>6.6</c:v>
                </c:pt>
                <c:pt idx="23">
                  <c:v>7.0</c:v>
                </c:pt>
                <c:pt idx="24">
                  <c:v>8.200000000000001</c:v>
                </c:pt>
                <c:pt idx="25">
                  <c:v>11.0</c:v>
                </c:pt>
                <c:pt idx="26">
                  <c:v>12.0</c:v>
                </c:pt>
                <c:pt idx="27">
                  <c:v>6.0</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numCache>
            </c:numRef>
          </c:val>
          <c:smooth val="0"/>
          <c:extLst xmlns:c16r2="http://schemas.microsoft.com/office/drawing/2015/06/chart">
            <c:ext xmlns:c16="http://schemas.microsoft.com/office/drawing/2014/chart" uri="{C3380CC4-5D6E-409C-BE32-E72D297353CC}">
              <c16:uniqueId val="{0000000F-34B5-C54E-936B-699987BFE46F}"/>
            </c:ext>
          </c:extLst>
        </c:ser>
        <c:ser>
          <c:idx val="2"/>
          <c:order val="6"/>
          <c:tx>
            <c:strRef>
              <c:f>Master!$AM$25</c:f>
              <c:strCache>
                <c:ptCount val="1"/>
                <c:pt idx="0">
                  <c:v>Lower</c:v>
                </c:pt>
              </c:strCache>
            </c:strRef>
          </c:tx>
          <c:spPr>
            <a:ln>
              <a:solidFill>
                <a:schemeClr val="bg1">
                  <a:lumMod val="65000"/>
                </a:schemeClr>
              </a:solidFill>
              <a:prstDash val="lgDash"/>
            </a:ln>
          </c:spPr>
          <c:marker>
            <c:symbol val="none"/>
          </c:marker>
          <c:cat>
            <c:numRef>
              <c:f>Master!$B$26:$B$151</c:f>
              <c:numCache>
                <c:formatCode>m/d/yyyy</c:formatCode>
                <c:ptCount val="126"/>
                <c:pt idx="0">
                  <c:v>43262.0</c:v>
                </c:pt>
                <c:pt idx="1">
                  <c:v>43269.0</c:v>
                </c:pt>
                <c:pt idx="2">
                  <c:v>43276.0</c:v>
                </c:pt>
                <c:pt idx="3">
                  <c:v>43283.0</c:v>
                </c:pt>
                <c:pt idx="4">
                  <c:v>43290.0</c:v>
                </c:pt>
                <c:pt idx="5">
                  <c:v>43297.0</c:v>
                </c:pt>
                <c:pt idx="6">
                  <c:v>43304.0</c:v>
                </c:pt>
                <c:pt idx="7">
                  <c:v>43311.0</c:v>
                </c:pt>
                <c:pt idx="8">
                  <c:v>43318.0</c:v>
                </c:pt>
                <c:pt idx="9">
                  <c:v>43325.0</c:v>
                </c:pt>
                <c:pt idx="10">
                  <c:v>43332.0</c:v>
                </c:pt>
                <c:pt idx="11">
                  <c:v>43339.0</c:v>
                </c:pt>
                <c:pt idx="12">
                  <c:v>43346.0</c:v>
                </c:pt>
                <c:pt idx="13">
                  <c:v>43353.0</c:v>
                </c:pt>
                <c:pt idx="14">
                  <c:v>43360.0</c:v>
                </c:pt>
                <c:pt idx="15">
                  <c:v>43367.0</c:v>
                </c:pt>
                <c:pt idx="16">
                  <c:v>43374.0</c:v>
                </c:pt>
                <c:pt idx="17">
                  <c:v>43381.0</c:v>
                </c:pt>
                <c:pt idx="18">
                  <c:v>43388.0</c:v>
                </c:pt>
                <c:pt idx="19">
                  <c:v>43395.0</c:v>
                </c:pt>
                <c:pt idx="20">
                  <c:v>43402.0</c:v>
                </c:pt>
                <c:pt idx="21">
                  <c:v>43409.0</c:v>
                </c:pt>
                <c:pt idx="22">
                  <c:v>43416.0</c:v>
                </c:pt>
                <c:pt idx="23">
                  <c:v>43423.0</c:v>
                </c:pt>
                <c:pt idx="24">
                  <c:v>43430.0</c:v>
                </c:pt>
                <c:pt idx="25">
                  <c:v>43437.0</c:v>
                </c:pt>
                <c:pt idx="26">
                  <c:v>43444.0</c:v>
                </c:pt>
                <c:pt idx="27">
                  <c:v>43451.0</c:v>
                </c:pt>
                <c:pt idx="28">
                  <c:v>43458.0</c:v>
                </c:pt>
                <c:pt idx="29">
                  <c:v>43465.0</c:v>
                </c:pt>
                <c:pt idx="30">
                  <c:v>43472.0</c:v>
                </c:pt>
                <c:pt idx="31">
                  <c:v>43479.0</c:v>
                </c:pt>
                <c:pt idx="32">
                  <c:v>43486.0</c:v>
                </c:pt>
                <c:pt idx="33">
                  <c:v>43493.0</c:v>
                </c:pt>
                <c:pt idx="34">
                  <c:v>43500.0</c:v>
                </c:pt>
                <c:pt idx="35">
                  <c:v>43507.0</c:v>
                </c:pt>
                <c:pt idx="36">
                  <c:v>43514.0</c:v>
                </c:pt>
                <c:pt idx="37">
                  <c:v>43521.0</c:v>
                </c:pt>
                <c:pt idx="38">
                  <c:v>43528.0</c:v>
                </c:pt>
                <c:pt idx="39">
                  <c:v>43535.0</c:v>
                </c:pt>
                <c:pt idx="40">
                  <c:v>43542.0</c:v>
                </c:pt>
                <c:pt idx="41">
                  <c:v>43549.0</c:v>
                </c:pt>
                <c:pt idx="42">
                  <c:v>43556.0</c:v>
                </c:pt>
                <c:pt idx="43">
                  <c:v>43563.0</c:v>
                </c:pt>
                <c:pt idx="44">
                  <c:v>43570.0</c:v>
                </c:pt>
                <c:pt idx="45">
                  <c:v>43577.0</c:v>
                </c:pt>
                <c:pt idx="46">
                  <c:v>43584.0</c:v>
                </c:pt>
                <c:pt idx="47">
                  <c:v>43591.0</c:v>
                </c:pt>
                <c:pt idx="48">
                  <c:v>43598.0</c:v>
                </c:pt>
                <c:pt idx="49">
                  <c:v>43605.0</c:v>
                </c:pt>
                <c:pt idx="50">
                  <c:v>43612.0</c:v>
                </c:pt>
                <c:pt idx="51">
                  <c:v>43619.0</c:v>
                </c:pt>
                <c:pt idx="52">
                  <c:v>43626.0</c:v>
                </c:pt>
                <c:pt idx="53">
                  <c:v>43633.0</c:v>
                </c:pt>
                <c:pt idx="54">
                  <c:v>43640.0</c:v>
                </c:pt>
                <c:pt idx="55">
                  <c:v>43647.0</c:v>
                </c:pt>
                <c:pt idx="56">
                  <c:v>43654.0</c:v>
                </c:pt>
                <c:pt idx="57">
                  <c:v>43661.0</c:v>
                </c:pt>
                <c:pt idx="58">
                  <c:v>43668.0</c:v>
                </c:pt>
                <c:pt idx="59">
                  <c:v>43675.0</c:v>
                </c:pt>
              </c:numCache>
            </c:numRef>
          </c:cat>
          <c:val>
            <c:numRef>
              <c:f>Master!$AM$26:$AM$151</c:f>
              <c:numCache>
                <c:formatCode>0.0</c:formatCode>
                <c:ptCount val="126"/>
                <c:pt idx="0">
                  <c:v>-43.43550000000001</c:v>
                </c:pt>
                <c:pt idx="1">
                  <c:v>-43.43550000000001</c:v>
                </c:pt>
                <c:pt idx="2">
                  <c:v>-43.43550000000001</c:v>
                </c:pt>
                <c:pt idx="3">
                  <c:v>-43.43550000000001</c:v>
                </c:pt>
                <c:pt idx="4">
                  <c:v>-43.43550000000001</c:v>
                </c:pt>
                <c:pt idx="5">
                  <c:v>-43.43550000000001</c:v>
                </c:pt>
                <c:pt idx="6">
                  <c:v>-43.43550000000001</c:v>
                </c:pt>
                <c:pt idx="7">
                  <c:v>-43.43550000000001</c:v>
                </c:pt>
                <c:pt idx="8">
                  <c:v>-43.43550000000001</c:v>
                </c:pt>
                <c:pt idx="9">
                  <c:v>-43.43550000000001</c:v>
                </c:pt>
                <c:pt idx="10">
                  <c:v>-43.43550000000001</c:v>
                </c:pt>
                <c:pt idx="11">
                  <c:v>-43.43550000000001</c:v>
                </c:pt>
                <c:pt idx="12">
                  <c:v>-43.43550000000001</c:v>
                </c:pt>
                <c:pt idx="13">
                  <c:v>-43.43550000000001</c:v>
                </c:pt>
                <c:pt idx="14">
                  <c:v>-43.43550000000001</c:v>
                </c:pt>
                <c:pt idx="15">
                  <c:v>-43.43550000000001</c:v>
                </c:pt>
                <c:pt idx="16">
                  <c:v>-43.43550000000001</c:v>
                </c:pt>
                <c:pt idx="17">
                  <c:v>-43.43550000000001</c:v>
                </c:pt>
                <c:pt idx="18">
                  <c:v>-43.43550000000001</c:v>
                </c:pt>
                <c:pt idx="19">
                  <c:v>-43.43550000000001</c:v>
                </c:pt>
                <c:pt idx="20">
                  <c:v>-1.295694293272868</c:v>
                </c:pt>
                <c:pt idx="21">
                  <c:v>-1.295694293272868</c:v>
                </c:pt>
                <c:pt idx="22">
                  <c:v>-1.295694293272868</c:v>
                </c:pt>
                <c:pt idx="23">
                  <c:v>-1.295694293272868</c:v>
                </c:pt>
                <c:pt idx="24">
                  <c:v>-1.295694293272868</c:v>
                </c:pt>
                <c:pt idx="25">
                  <c:v>-1.295694293272868</c:v>
                </c:pt>
                <c:pt idx="26">
                  <c:v>-1.295694293272868</c:v>
                </c:pt>
                <c:pt idx="27">
                  <c:v>-1.295694293272868</c:v>
                </c:pt>
                <c:pt idx="28">
                  <c:v>-1.295694293272868</c:v>
                </c:pt>
                <c:pt idx="29">
                  <c:v>-1.295694293272868</c:v>
                </c:pt>
                <c:pt idx="30">
                  <c:v>-1.295694293272868</c:v>
                </c:pt>
                <c:pt idx="31">
                  <c:v>-1.295694293272868</c:v>
                </c:pt>
                <c:pt idx="32">
                  <c:v>-1.295694293272868</c:v>
                </c:pt>
                <c:pt idx="33">
                  <c:v>-1.295694293272868</c:v>
                </c:pt>
                <c:pt idx="34">
                  <c:v>-1.295694293272868</c:v>
                </c:pt>
                <c:pt idx="35">
                  <c:v>-1.295694293272868</c:v>
                </c:pt>
                <c:pt idx="36">
                  <c:v>-1.295694293272868</c:v>
                </c:pt>
                <c:pt idx="37">
                  <c:v>-1.295694293272868</c:v>
                </c:pt>
                <c:pt idx="38">
                  <c:v>-1.295694293272868</c:v>
                </c:pt>
                <c:pt idx="39">
                  <c:v>-1.295694293272868</c:v>
                </c:pt>
                <c:pt idx="40">
                  <c:v>-1.295694293272868</c:v>
                </c:pt>
                <c:pt idx="41">
                  <c:v>-1.295694293272868</c:v>
                </c:pt>
                <c:pt idx="42">
                  <c:v>-1.295694293272868</c:v>
                </c:pt>
                <c:pt idx="43">
                  <c:v>-1.295694293272868</c:v>
                </c:pt>
                <c:pt idx="44">
                  <c:v>-1.295694293272868</c:v>
                </c:pt>
                <c:pt idx="45">
                  <c:v>-1.295694293272868</c:v>
                </c:pt>
                <c:pt idx="46">
                  <c:v>-1.295694293272868</c:v>
                </c:pt>
                <c:pt idx="47">
                  <c:v>-1.295694293272868</c:v>
                </c:pt>
                <c:pt idx="48">
                  <c:v>-1.295694293272868</c:v>
                </c:pt>
                <c:pt idx="49">
                  <c:v>-1.295694293272868</c:v>
                </c:pt>
                <c:pt idx="50">
                  <c:v>-1.295694293272868</c:v>
                </c:pt>
                <c:pt idx="51">
                  <c:v>-1.295694293272868</c:v>
                </c:pt>
                <c:pt idx="52">
                  <c:v>-1.295694293272868</c:v>
                </c:pt>
                <c:pt idx="53">
                  <c:v>-1.295694293272868</c:v>
                </c:pt>
                <c:pt idx="54">
                  <c:v>-1.295694293272868</c:v>
                </c:pt>
                <c:pt idx="55">
                  <c:v>-1.295694293272868</c:v>
                </c:pt>
                <c:pt idx="56">
                  <c:v>-1.295694293272868</c:v>
                </c:pt>
                <c:pt idx="57">
                  <c:v>-1.295694293272868</c:v>
                </c:pt>
                <c:pt idx="58">
                  <c:v>-1.295694293272868</c:v>
                </c:pt>
                <c:pt idx="59">
                  <c:v>-1.295694293272868</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numCache>
            </c:numRef>
          </c:val>
          <c:smooth val="0"/>
          <c:extLst xmlns:c16r2="http://schemas.microsoft.com/office/drawing/2015/06/chart">
            <c:ext xmlns:c16="http://schemas.microsoft.com/office/drawing/2014/chart" uri="{C3380CC4-5D6E-409C-BE32-E72D297353CC}">
              <c16:uniqueId val="{00000010-34B5-C54E-936B-699987BFE46F}"/>
            </c:ext>
          </c:extLst>
        </c:ser>
        <c:ser>
          <c:idx val="7"/>
          <c:order val="7"/>
          <c:tx>
            <c:strRef>
              <c:f>Master!$D$25</c:f>
              <c:strCache>
                <c:ptCount val="1"/>
                <c:pt idx="0">
                  <c:v>Trajectory</c:v>
                </c:pt>
              </c:strCache>
            </c:strRef>
          </c:tx>
          <c:spPr>
            <a:ln>
              <a:solidFill>
                <a:srgbClr val="00B050"/>
              </a:solidFill>
              <a:prstDash val="solid"/>
            </a:ln>
          </c:spPr>
          <c:marker>
            <c:symbol val="none"/>
          </c:marker>
          <c:cat>
            <c:numRef>
              <c:f>Master!$B$26:$B$151</c:f>
              <c:numCache>
                <c:formatCode>m/d/yyyy</c:formatCode>
                <c:ptCount val="126"/>
                <c:pt idx="0">
                  <c:v>43262.0</c:v>
                </c:pt>
                <c:pt idx="1">
                  <c:v>43269.0</c:v>
                </c:pt>
                <c:pt idx="2">
                  <c:v>43276.0</c:v>
                </c:pt>
                <c:pt idx="3">
                  <c:v>43283.0</c:v>
                </c:pt>
                <c:pt idx="4">
                  <c:v>43290.0</c:v>
                </c:pt>
                <c:pt idx="5">
                  <c:v>43297.0</c:v>
                </c:pt>
                <c:pt idx="6">
                  <c:v>43304.0</c:v>
                </c:pt>
                <c:pt idx="7">
                  <c:v>43311.0</c:v>
                </c:pt>
                <c:pt idx="8">
                  <c:v>43318.0</c:v>
                </c:pt>
                <c:pt idx="9">
                  <c:v>43325.0</c:v>
                </c:pt>
                <c:pt idx="10">
                  <c:v>43332.0</c:v>
                </c:pt>
                <c:pt idx="11">
                  <c:v>43339.0</c:v>
                </c:pt>
                <c:pt idx="12">
                  <c:v>43346.0</c:v>
                </c:pt>
                <c:pt idx="13">
                  <c:v>43353.0</c:v>
                </c:pt>
                <c:pt idx="14">
                  <c:v>43360.0</c:v>
                </c:pt>
                <c:pt idx="15">
                  <c:v>43367.0</c:v>
                </c:pt>
                <c:pt idx="16">
                  <c:v>43374.0</c:v>
                </c:pt>
                <c:pt idx="17">
                  <c:v>43381.0</c:v>
                </c:pt>
                <c:pt idx="18">
                  <c:v>43388.0</c:v>
                </c:pt>
                <c:pt idx="19">
                  <c:v>43395.0</c:v>
                </c:pt>
                <c:pt idx="20">
                  <c:v>43402.0</c:v>
                </c:pt>
                <c:pt idx="21">
                  <c:v>43409.0</c:v>
                </c:pt>
                <c:pt idx="22">
                  <c:v>43416.0</c:v>
                </c:pt>
                <c:pt idx="23">
                  <c:v>43423.0</c:v>
                </c:pt>
                <c:pt idx="24">
                  <c:v>43430.0</c:v>
                </c:pt>
                <c:pt idx="25">
                  <c:v>43437.0</c:v>
                </c:pt>
                <c:pt idx="26">
                  <c:v>43444.0</c:v>
                </c:pt>
                <c:pt idx="27">
                  <c:v>43451.0</c:v>
                </c:pt>
                <c:pt idx="28">
                  <c:v>43458.0</c:v>
                </c:pt>
                <c:pt idx="29">
                  <c:v>43465.0</c:v>
                </c:pt>
                <c:pt idx="30">
                  <c:v>43472.0</c:v>
                </c:pt>
                <c:pt idx="31">
                  <c:v>43479.0</c:v>
                </c:pt>
                <c:pt idx="32">
                  <c:v>43486.0</c:v>
                </c:pt>
                <c:pt idx="33">
                  <c:v>43493.0</c:v>
                </c:pt>
                <c:pt idx="34">
                  <c:v>43500.0</c:v>
                </c:pt>
                <c:pt idx="35">
                  <c:v>43507.0</c:v>
                </c:pt>
                <c:pt idx="36">
                  <c:v>43514.0</c:v>
                </c:pt>
                <c:pt idx="37">
                  <c:v>43521.0</c:v>
                </c:pt>
                <c:pt idx="38">
                  <c:v>43528.0</c:v>
                </c:pt>
                <c:pt idx="39">
                  <c:v>43535.0</c:v>
                </c:pt>
                <c:pt idx="40">
                  <c:v>43542.0</c:v>
                </c:pt>
                <c:pt idx="41">
                  <c:v>43549.0</c:v>
                </c:pt>
                <c:pt idx="42">
                  <c:v>43556.0</c:v>
                </c:pt>
                <c:pt idx="43">
                  <c:v>43563.0</c:v>
                </c:pt>
                <c:pt idx="44">
                  <c:v>43570.0</c:v>
                </c:pt>
                <c:pt idx="45">
                  <c:v>43577.0</c:v>
                </c:pt>
                <c:pt idx="46">
                  <c:v>43584.0</c:v>
                </c:pt>
                <c:pt idx="47">
                  <c:v>43591.0</c:v>
                </c:pt>
                <c:pt idx="48">
                  <c:v>43598.0</c:v>
                </c:pt>
                <c:pt idx="49">
                  <c:v>43605.0</c:v>
                </c:pt>
                <c:pt idx="50">
                  <c:v>43612.0</c:v>
                </c:pt>
                <c:pt idx="51">
                  <c:v>43619.0</c:v>
                </c:pt>
                <c:pt idx="52">
                  <c:v>43626.0</c:v>
                </c:pt>
                <c:pt idx="53">
                  <c:v>43633.0</c:v>
                </c:pt>
                <c:pt idx="54">
                  <c:v>43640.0</c:v>
                </c:pt>
                <c:pt idx="55">
                  <c:v>43647.0</c:v>
                </c:pt>
                <c:pt idx="56">
                  <c:v>43654.0</c:v>
                </c:pt>
                <c:pt idx="57">
                  <c:v>43661.0</c:v>
                </c:pt>
                <c:pt idx="58">
                  <c:v>43668.0</c:v>
                </c:pt>
                <c:pt idx="59">
                  <c:v>43675.0</c:v>
                </c:pt>
              </c:numCache>
            </c:numRef>
          </c:cat>
          <c:val>
            <c:numRef>
              <c:f>Master!$D$26:$D$151</c:f>
              <c:numCache>
                <c:formatCode>General</c:formatCode>
                <c:ptCount val="126"/>
              </c:numCache>
            </c:numRef>
          </c:val>
          <c:smooth val="0"/>
          <c:extLst xmlns:c16r2="http://schemas.microsoft.com/office/drawing/2015/06/chart">
            <c:ext xmlns:c16="http://schemas.microsoft.com/office/drawing/2014/chart" uri="{C3380CC4-5D6E-409C-BE32-E72D297353CC}">
              <c16:uniqueId val="{00000011-34B5-C54E-936B-699987BFE46F}"/>
            </c:ext>
          </c:extLst>
        </c:ser>
        <c:ser>
          <c:idx val="8"/>
          <c:order val="8"/>
          <c:tx>
            <c:strRef>
              <c:f>Master!$E$25</c:f>
              <c:strCache>
                <c:ptCount val="1"/>
                <c:pt idx="0">
                  <c:v>Goal</c:v>
                </c:pt>
              </c:strCache>
            </c:strRef>
          </c:tx>
          <c:spPr>
            <a:ln>
              <a:noFill/>
            </a:ln>
          </c:spPr>
          <c:marker>
            <c:symbol val="diamond"/>
            <c:size val="10"/>
            <c:spPr>
              <a:solidFill>
                <a:srgbClr val="78BE20"/>
              </a:solidFill>
              <a:ln>
                <a:solidFill>
                  <a:srgbClr val="005EB8"/>
                </a:solidFill>
              </a:ln>
            </c:spPr>
          </c:marker>
          <c:cat>
            <c:numRef>
              <c:f>Master!$B$26:$B$151</c:f>
              <c:numCache>
                <c:formatCode>m/d/yyyy</c:formatCode>
                <c:ptCount val="126"/>
                <c:pt idx="0">
                  <c:v>43262.0</c:v>
                </c:pt>
                <c:pt idx="1">
                  <c:v>43269.0</c:v>
                </c:pt>
                <c:pt idx="2">
                  <c:v>43276.0</c:v>
                </c:pt>
                <c:pt idx="3">
                  <c:v>43283.0</c:v>
                </c:pt>
                <c:pt idx="4">
                  <c:v>43290.0</c:v>
                </c:pt>
                <c:pt idx="5">
                  <c:v>43297.0</c:v>
                </c:pt>
                <c:pt idx="6">
                  <c:v>43304.0</c:v>
                </c:pt>
                <c:pt idx="7">
                  <c:v>43311.0</c:v>
                </c:pt>
                <c:pt idx="8">
                  <c:v>43318.0</c:v>
                </c:pt>
                <c:pt idx="9">
                  <c:v>43325.0</c:v>
                </c:pt>
                <c:pt idx="10">
                  <c:v>43332.0</c:v>
                </c:pt>
                <c:pt idx="11">
                  <c:v>43339.0</c:v>
                </c:pt>
                <c:pt idx="12">
                  <c:v>43346.0</c:v>
                </c:pt>
                <c:pt idx="13">
                  <c:v>43353.0</c:v>
                </c:pt>
                <c:pt idx="14">
                  <c:v>43360.0</c:v>
                </c:pt>
                <c:pt idx="15">
                  <c:v>43367.0</c:v>
                </c:pt>
                <c:pt idx="16">
                  <c:v>43374.0</c:v>
                </c:pt>
                <c:pt idx="17">
                  <c:v>43381.0</c:v>
                </c:pt>
                <c:pt idx="18">
                  <c:v>43388.0</c:v>
                </c:pt>
                <c:pt idx="19">
                  <c:v>43395.0</c:v>
                </c:pt>
                <c:pt idx="20">
                  <c:v>43402.0</c:v>
                </c:pt>
                <c:pt idx="21">
                  <c:v>43409.0</c:v>
                </c:pt>
                <c:pt idx="22">
                  <c:v>43416.0</c:v>
                </c:pt>
                <c:pt idx="23">
                  <c:v>43423.0</c:v>
                </c:pt>
                <c:pt idx="24">
                  <c:v>43430.0</c:v>
                </c:pt>
                <c:pt idx="25">
                  <c:v>43437.0</c:v>
                </c:pt>
                <c:pt idx="26">
                  <c:v>43444.0</c:v>
                </c:pt>
                <c:pt idx="27">
                  <c:v>43451.0</c:v>
                </c:pt>
                <c:pt idx="28">
                  <c:v>43458.0</c:v>
                </c:pt>
                <c:pt idx="29">
                  <c:v>43465.0</c:v>
                </c:pt>
                <c:pt idx="30">
                  <c:v>43472.0</c:v>
                </c:pt>
                <c:pt idx="31">
                  <c:v>43479.0</c:v>
                </c:pt>
                <c:pt idx="32">
                  <c:v>43486.0</c:v>
                </c:pt>
                <c:pt idx="33">
                  <c:v>43493.0</c:v>
                </c:pt>
                <c:pt idx="34">
                  <c:v>43500.0</c:v>
                </c:pt>
                <c:pt idx="35">
                  <c:v>43507.0</c:v>
                </c:pt>
                <c:pt idx="36">
                  <c:v>43514.0</c:v>
                </c:pt>
                <c:pt idx="37">
                  <c:v>43521.0</c:v>
                </c:pt>
                <c:pt idx="38">
                  <c:v>43528.0</c:v>
                </c:pt>
                <c:pt idx="39">
                  <c:v>43535.0</c:v>
                </c:pt>
                <c:pt idx="40">
                  <c:v>43542.0</c:v>
                </c:pt>
                <c:pt idx="41">
                  <c:v>43549.0</c:v>
                </c:pt>
                <c:pt idx="42">
                  <c:v>43556.0</c:v>
                </c:pt>
                <c:pt idx="43">
                  <c:v>43563.0</c:v>
                </c:pt>
                <c:pt idx="44">
                  <c:v>43570.0</c:v>
                </c:pt>
                <c:pt idx="45">
                  <c:v>43577.0</c:v>
                </c:pt>
                <c:pt idx="46">
                  <c:v>43584.0</c:v>
                </c:pt>
                <c:pt idx="47">
                  <c:v>43591.0</c:v>
                </c:pt>
                <c:pt idx="48">
                  <c:v>43598.0</c:v>
                </c:pt>
                <c:pt idx="49">
                  <c:v>43605.0</c:v>
                </c:pt>
                <c:pt idx="50">
                  <c:v>43612.0</c:v>
                </c:pt>
                <c:pt idx="51">
                  <c:v>43619.0</c:v>
                </c:pt>
                <c:pt idx="52">
                  <c:v>43626.0</c:v>
                </c:pt>
                <c:pt idx="53">
                  <c:v>43633.0</c:v>
                </c:pt>
                <c:pt idx="54">
                  <c:v>43640.0</c:v>
                </c:pt>
                <c:pt idx="55">
                  <c:v>43647.0</c:v>
                </c:pt>
                <c:pt idx="56">
                  <c:v>43654.0</c:v>
                </c:pt>
                <c:pt idx="57">
                  <c:v>43661.0</c:v>
                </c:pt>
                <c:pt idx="58">
                  <c:v>43668.0</c:v>
                </c:pt>
                <c:pt idx="59">
                  <c:v>43675.0</c:v>
                </c:pt>
              </c:numCache>
            </c:numRef>
          </c:cat>
          <c:val>
            <c:numRef>
              <c:f>Master!$E$26:$E$151</c:f>
              <c:numCache>
                <c:formatCode>General</c:formatCode>
                <c:ptCount val="126"/>
              </c:numCache>
            </c:numRef>
          </c:val>
          <c:smooth val="0"/>
          <c:extLst xmlns:c16r2="http://schemas.microsoft.com/office/drawing/2015/06/chart">
            <c:ext xmlns:c16="http://schemas.microsoft.com/office/drawing/2014/chart" uri="{C3380CC4-5D6E-409C-BE32-E72D297353CC}">
              <c16:uniqueId val="{00000012-34B5-C54E-936B-699987BFE46F}"/>
            </c:ext>
          </c:extLst>
        </c:ser>
        <c:dLbls>
          <c:showLegendKey val="0"/>
          <c:showVal val="0"/>
          <c:showCatName val="0"/>
          <c:showSerName val="0"/>
          <c:showPercent val="0"/>
          <c:showBubbleSize val="0"/>
        </c:dLbls>
        <c:smooth val="0"/>
        <c:axId val="-1684946976"/>
        <c:axId val="-1684945616"/>
      </c:lineChart>
      <c:dateAx>
        <c:axId val="-1684946976"/>
        <c:scaling>
          <c:orientation val="minMax"/>
        </c:scaling>
        <c:delete val="0"/>
        <c:axPos val="b"/>
        <c:numFmt formatCode="m/d/yyyy" sourceLinked="0"/>
        <c:majorTickMark val="out"/>
        <c:minorTickMark val="none"/>
        <c:tickLblPos val="nextTo"/>
        <c:txPr>
          <a:bodyPr rot="-5400000" vert="horz" anchor="t" anchorCtr="0"/>
          <a:lstStyle/>
          <a:p>
            <a:pPr>
              <a:defRPr sz="600"/>
            </a:pPr>
            <a:endParaRPr lang="en-US"/>
          </a:p>
        </c:txPr>
        <c:crossAx val="-1684945616"/>
        <c:crosses val="autoZero"/>
        <c:auto val="1"/>
        <c:lblOffset val="100"/>
        <c:baseTimeUnit val="days"/>
        <c:majorUnit val="1.0"/>
        <c:majorTimeUnit val="days"/>
        <c:minorUnit val="1.0"/>
        <c:minorTimeUnit val="days"/>
      </c:dateAx>
      <c:valAx>
        <c:axId val="-1684945616"/>
        <c:scaling>
          <c:orientation val="minMax"/>
          <c:min val="0.0"/>
        </c:scaling>
        <c:delete val="0"/>
        <c:axPos val="l"/>
        <c:majorGridlines>
          <c:spPr>
            <a:ln>
              <a:solidFill>
                <a:srgbClr val="330072">
                  <a:alpha val="25000"/>
                </a:srgbClr>
              </a:solidFill>
              <a:prstDash val="sysDash"/>
            </a:ln>
          </c:spPr>
        </c:majorGridlines>
        <c:numFmt formatCode="General" sourceLinked="0"/>
        <c:majorTickMark val="out"/>
        <c:minorTickMark val="none"/>
        <c:tickLblPos val="nextTo"/>
        <c:spPr>
          <a:ln>
            <a:noFill/>
          </a:ln>
        </c:spPr>
        <c:txPr>
          <a:bodyPr/>
          <a:lstStyle/>
          <a:p>
            <a:pPr>
              <a:defRPr sz="800"/>
            </a:pPr>
            <a:endParaRPr lang="en-US"/>
          </a:p>
        </c:txPr>
        <c:crossAx val="-1684946976"/>
        <c:crosses val="autoZero"/>
        <c:crossBetween val="between"/>
      </c:valAx>
      <c:spPr>
        <a:noFill/>
        <a:ln w="25400">
          <a:noFill/>
        </a:ln>
      </c:spPr>
    </c:plotArea>
    <c:plotVisOnly val="0"/>
    <c:dispBlanksAs val="gap"/>
    <c:showDLblsOverMax val="0"/>
  </c:chart>
  <c:spPr>
    <a:ln>
      <a:noFill/>
    </a:ln>
  </c:sp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ABF49E-42C5-4EDD-A082-7257AE934BB8}"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GB"/>
        </a:p>
      </dgm:t>
    </dgm:pt>
    <dgm:pt modelId="{D5094557-5AE5-4172-A624-BC76A9C7A8C9}">
      <dgm:prSet phldrT="[Text]"/>
      <dgm:spPr/>
      <dgm:t>
        <a:bodyPr/>
        <a:lstStyle/>
        <a:p>
          <a:r>
            <a:rPr lang="en-GB" dirty="0"/>
            <a:t>Step 1</a:t>
          </a:r>
        </a:p>
        <a:p>
          <a:r>
            <a:rPr lang="en-GB" dirty="0"/>
            <a:t>Gateway Review</a:t>
          </a:r>
        </a:p>
      </dgm:t>
    </dgm:pt>
    <dgm:pt modelId="{B68E25B4-E813-4959-A8C5-0625CBD958AB}" type="parTrans" cxnId="{8279CA8B-C348-4D00-A308-8BE57C1E8495}">
      <dgm:prSet/>
      <dgm:spPr/>
      <dgm:t>
        <a:bodyPr/>
        <a:lstStyle/>
        <a:p>
          <a:endParaRPr lang="en-GB"/>
        </a:p>
      </dgm:t>
    </dgm:pt>
    <dgm:pt modelId="{566FF37A-8893-4411-AA18-52FEEDF3FA67}" type="sibTrans" cxnId="{8279CA8B-C348-4D00-A308-8BE57C1E8495}">
      <dgm:prSet/>
      <dgm:spPr/>
      <dgm:t>
        <a:bodyPr/>
        <a:lstStyle/>
        <a:p>
          <a:endParaRPr lang="en-GB"/>
        </a:p>
      </dgm:t>
    </dgm:pt>
    <dgm:pt modelId="{E44D4359-137E-4F05-A65D-4FFD0F63D57E}">
      <dgm:prSet phldrT="[Text]"/>
      <dgm:spPr/>
      <dgm:t>
        <a:bodyPr/>
        <a:lstStyle/>
        <a:p>
          <a:r>
            <a:rPr lang="en-GB" dirty="0"/>
            <a:t>Step 2</a:t>
          </a:r>
        </a:p>
        <a:p>
          <a:r>
            <a:rPr lang="en-GB" dirty="0"/>
            <a:t>Review</a:t>
          </a:r>
          <a:r>
            <a:rPr lang="en-GB" baseline="0" dirty="0"/>
            <a:t> future state on paper </a:t>
          </a:r>
          <a:endParaRPr lang="en-GB" dirty="0"/>
        </a:p>
      </dgm:t>
    </dgm:pt>
    <dgm:pt modelId="{C6F1DCD3-064C-4E3F-8CC1-68EF1725A58D}" type="parTrans" cxnId="{7144C5B5-A498-4C4A-AE8D-3AC8DFCC71DC}">
      <dgm:prSet/>
      <dgm:spPr/>
      <dgm:t>
        <a:bodyPr/>
        <a:lstStyle/>
        <a:p>
          <a:endParaRPr lang="en-GB"/>
        </a:p>
      </dgm:t>
    </dgm:pt>
    <dgm:pt modelId="{4A50305C-E523-4BE4-883F-BE9D565798CC}" type="sibTrans" cxnId="{7144C5B5-A498-4C4A-AE8D-3AC8DFCC71DC}">
      <dgm:prSet/>
      <dgm:spPr/>
      <dgm:t>
        <a:bodyPr/>
        <a:lstStyle/>
        <a:p>
          <a:endParaRPr lang="en-GB"/>
        </a:p>
      </dgm:t>
    </dgm:pt>
    <dgm:pt modelId="{F96AAF34-93C5-452E-81BB-07C074656AD1}">
      <dgm:prSet phldrT="[Text]"/>
      <dgm:spPr/>
      <dgm:t>
        <a:bodyPr/>
        <a:lstStyle/>
        <a:p>
          <a:r>
            <a:rPr lang="en-GB" dirty="0"/>
            <a:t>Step 3</a:t>
          </a:r>
        </a:p>
        <a:p>
          <a:r>
            <a:rPr lang="en-GB" dirty="0"/>
            <a:t>Design Future state and measurement plan in system</a:t>
          </a:r>
        </a:p>
      </dgm:t>
    </dgm:pt>
    <dgm:pt modelId="{A9369F32-9687-4305-B2D8-0DD551879F2B}" type="parTrans" cxnId="{9143BCE5-37D0-4945-A607-AC79E7D78674}">
      <dgm:prSet/>
      <dgm:spPr/>
      <dgm:t>
        <a:bodyPr/>
        <a:lstStyle/>
        <a:p>
          <a:endParaRPr lang="en-GB"/>
        </a:p>
      </dgm:t>
    </dgm:pt>
    <dgm:pt modelId="{319AB95B-EDCA-4D54-B9F9-737C343ECF13}" type="sibTrans" cxnId="{9143BCE5-37D0-4945-A607-AC79E7D78674}">
      <dgm:prSet/>
      <dgm:spPr/>
      <dgm:t>
        <a:bodyPr/>
        <a:lstStyle/>
        <a:p>
          <a:endParaRPr lang="en-GB"/>
        </a:p>
      </dgm:t>
    </dgm:pt>
    <dgm:pt modelId="{A2B64373-6EB3-44C9-8178-851F511D1666}">
      <dgm:prSet/>
      <dgm:spPr/>
      <dgm:t>
        <a:bodyPr/>
        <a:lstStyle/>
        <a:p>
          <a:r>
            <a:rPr lang="en-GB" dirty="0"/>
            <a:t>Step 4 </a:t>
          </a:r>
        </a:p>
        <a:p>
          <a:r>
            <a:rPr lang="en-GB" dirty="0"/>
            <a:t>Cerner  Build </a:t>
          </a:r>
        </a:p>
        <a:p>
          <a:r>
            <a:rPr lang="en-GB" dirty="0"/>
            <a:t>Prototype pathway</a:t>
          </a:r>
        </a:p>
      </dgm:t>
    </dgm:pt>
    <dgm:pt modelId="{12A412D2-49B9-49CA-B5CD-113BA1F07367}" type="parTrans" cxnId="{FA9E69B3-A14C-4A6A-8ECF-CC50FB795D89}">
      <dgm:prSet/>
      <dgm:spPr/>
      <dgm:t>
        <a:bodyPr/>
        <a:lstStyle/>
        <a:p>
          <a:endParaRPr lang="en-GB"/>
        </a:p>
      </dgm:t>
    </dgm:pt>
    <dgm:pt modelId="{1AFA5045-F423-444D-BB81-A61845C8BEFC}" type="sibTrans" cxnId="{FA9E69B3-A14C-4A6A-8ECF-CC50FB795D89}">
      <dgm:prSet/>
      <dgm:spPr/>
      <dgm:t>
        <a:bodyPr/>
        <a:lstStyle/>
        <a:p>
          <a:endParaRPr lang="en-GB"/>
        </a:p>
      </dgm:t>
    </dgm:pt>
    <dgm:pt modelId="{B1FDB04F-F361-438E-8223-AF97E4A6C12D}">
      <dgm:prSet/>
      <dgm:spPr/>
      <dgm:t>
        <a:bodyPr/>
        <a:lstStyle/>
        <a:p>
          <a:r>
            <a:rPr lang="en-GB" dirty="0"/>
            <a:t>Step 5</a:t>
          </a:r>
        </a:p>
        <a:p>
          <a:r>
            <a:rPr lang="en-GB" dirty="0"/>
            <a:t>Pathway team 1st review  prototype build of pathway </a:t>
          </a:r>
        </a:p>
      </dgm:t>
    </dgm:pt>
    <dgm:pt modelId="{06558A33-4AD3-4046-AE23-A3F99A2B5C37}" type="parTrans" cxnId="{FE25A25B-312D-471F-953E-8B4594396827}">
      <dgm:prSet/>
      <dgm:spPr/>
      <dgm:t>
        <a:bodyPr/>
        <a:lstStyle/>
        <a:p>
          <a:endParaRPr lang="en-GB"/>
        </a:p>
      </dgm:t>
    </dgm:pt>
    <dgm:pt modelId="{D3CB7C00-7B7F-4E46-A2D2-1039176B0077}" type="sibTrans" cxnId="{FE25A25B-312D-471F-953E-8B4594396827}">
      <dgm:prSet/>
      <dgm:spPr/>
      <dgm:t>
        <a:bodyPr/>
        <a:lstStyle/>
        <a:p>
          <a:endParaRPr lang="en-GB"/>
        </a:p>
      </dgm:t>
    </dgm:pt>
    <dgm:pt modelId="{06FCE5B9-E6EA-4E67-8588-BC53A179BA9C}">
      <dgm:prSet/>
      <dgm:spPr/>
      <dgm:t>
        <a:bodyPr/>
        <a:lstStyle/>
        <a:p>
          <a:r>
            <a:rPr lang="en-GB" dirty="0"/>
            <a:t>Step 6</a:t>
          </a:r>
        </a:p>
        <a:p>
          <a:r>
            <a:rPr lang="en-GB" dirty="0"/>
            <a:t>Pathway team 2nd review of prototype pathway </a:t>
          </a:r>
        </a:p>
      </dgm:t>
    </dgm:pt>
    <dgm:pt modelId="{B2A612A7-FAA7-41C6-9A32-22B58C284B91}" type="parTrans" cxnId="{FE08EEDB-4123-4A33-B309-731B95E05743}">
      <dgm:prSet/>
      <dgm:spPr/>
      <dgm:t>
        <a:bodyPr/>
        <a:lstStyle/>
        <a:p>
          <a:endParaRPr lang="en-GB"/>
        </a:p>
      </dgm:t>
    </dgm:pt>
    <dgm:pt modelId="{8906A3F3-6863-4885-B993-37CDDA22130A}" type="sibTrans" cxnId="{FE08EEDB-4123-4A33-B309-731B95E05743}">
      <dgm:prSet/>
      <dgm:spPr/>
      <dgm:t>
        <a:bodyPr/>
        <a:lstStyle/>
        <a:p>
          <a:endParaRPr lang="en-GB"/>
        </a:p>
      </dgm:t>
    </dgm:pt>
    <dgm:pt modelId="{B4C7BE0F-AFC6-4661-AB58-5BBC8AF2EFEB}">
      <dgm:prSet/>
      <dgm:spPr/>
      <dgm:t>
        <a:bodyPr/>
        <a:lstStyle/>
        <a:p>
          <a:r>
            <a:rPr lang="en-GB" dirty="0"/>
            <a:t>Step 7</a:t>
          </a:r>
        </a:p>
        <a:p>
          <a:r>
            <a:rPr lang="en-GB" dirty="0"/>
            <a:t>Test Pathway in Cerner and Trust</a:t>
          </a:r>
        </a:p>
      </dgm:t>
    </dgm:pt>
    <dgm:pt modelId="{C222B529-AE01-414D-826D-1AD481884E88}" type="parTrans" cxnId="{3C933B0E-28AF-4DC6-9F52-180D66A01139}">
      <dgm:prSet/>
      <dgm:spPr/>
      <dgm:t>
        <a:bodyPr/>
        <a:lstStyle/>
        <a:p>
          <a:endParaRPr lang="en-GB"/>
        </a:p>
      </dgm:t>
    </dgm:pt>
    <dgm:pt modelId="{C5087A94-8CCA-4188-BAD4-F5967C130587}" type="sibTrans" cxnId="{3C933B0E-28AF-4DC6-9F52-180D66A01139}">
      <dgm:prSet/>
      <dgm:spPr/>
      <dgm:t>
        <a:bodyPr/>
        <a:lstStyle/>
        <a:p>
          <a:endParaRPr lang="en-GB"/>
        </a:p>
      </dgm:t>
    </dgm:pt>
    <dgm:pt modelId="{C78BD433-6139-42BF-9A13-BE7D5400B73D}">
      <dgm:prSet/>
      <dgm:spPr/>
      <dgm:t>
        <a:bodyPr/>
        <a:lstStyle/>
        <a:p>
          <a:r>
            <a:rPr lang="en-GB" dirty="0"/>
            <a:t>Step 8</a:t>
          </a:r>
        </a:p>
        <a:p>
          <a:r>
            <a:rPr lang="en-GB" dirty="0"/>
            <a:t>Pathway sign off  </a:t>
          </a:r>
        </a:p>
        <a:p>
          <a:r>
            <a:rPr lang="en-GB" dirty="0"/>
            <a:t>Cerner and Trust</a:t>
          </a:r>
        </a:p>
      </dgm:t>
    </dgm:pt>
    <dgm:pt modelId="{72789A7B-2F91-4B47-8A19-04805810B5D4}" type="parTrans" cxnId="{F1AEED5D-6E15-425B-9995-4DD6A1DBDC35}">
      <dgm:prSet/>
      <dgm:spPr/>
      <dgm:t>
        <a:bodyPr/>
        <a:lstStyle/>
        <a:p>
          <a:endParaRPr lang="en-GB"/>
        </a:p>
      </dgm:t>
    </dgm:pt>
    <dgm:pt modelId="{30341EA0-D0C1-4863-A474-35A0D8D8A621}" type="sibTrans" cxnId="{F1AEED5D-6E15-425B-9995-4DD6A1DBDC35}">
      <dgm:prSet/>
      <dgm:spPr/>
      <dgm:t>
        <a:bodyPr/>
        <a:lstStyle/>
        <a:p>
          <a:endParaRPr lang="en-GB"/>
        </a:p>
      </dgm:t>
    </dgm:pt>
    <dgm:pt modelId="{79BFAEFC-48A2-EA4B-8D1A-B245606B0AF0}" type="pres">
      <dgm:prSet presAssocID="{27ABF49E-42C5-4EDD-A082-7257AE934BB8}" presName="diagram" presStyleCnt="0">
        <dgm:presLayoutVars>
          <dgm:dir/>
          <dgm:resizeHandles val="exact"/>
        </dgm:presLayoutVars>
      </dgm:prSet>
      <dgm:spPr/>
      <dgm:t>
        <a:bodyPr/>
        <a:lstStyle/>
        <a:p>
          <a:endParaRPr lang="en-US"/>
        </a:p>
      </dgm:t>
    </dgm:pt>
    <dgm:pt modelId="{B858579B-9281-7446-B400-C743E5E46246}" type="pres">
      <dgm:prSet presAssocID="{D5094557-5AE5-4172-A624-BC76A9C7A8C9}" presName="node" presStyleLbl="node1" presStyleIdx="0" presStyleCnt="8">
        <dgm:presLayoutVars>
          <dgm:bulletEnabled val="1"/>
        </dgm:presLayoutVars>
      </dgm:prSet>
      <dgm:spPr/>
      <dgm:t>
        <a:bodyPr/>
        <a:lstStyle/>
        <a:p>
          <a:endParaRPr lang="en-US"/>
        </a:p>
      </dgm:t>
    </dgm:pt>
    <dgm:pt modelId="{C963C9D7-183C-4241-9691-AE73E20E2FF6}" type="pres">
      <dgm:prSet presAssocID="{566FF37A-8893-4411-AA18-52FEEDF3FA67}" presName="sibTrans" presStyleCnt="0"/>
      <dgm:spPr/>
    </dgm:pt>
    <dgm:pt modelId="{305A2569-7D08-A94F-AD4C-EBFDC271F634}" type="pres">
      <dgm:prSet presAssocID="{E44D4359-137E-4F05-A65D-4FFD0F63D57E}" presName="node" presStyleLbl="node1" presStyleIdx="1" presStyleCnt="8">
        <dgm:presLayoutVars>
          <dgm:bulletEnabled val="1"/>
        </dgm:presLayoutVars>
      </dgm:prSet>
      <dgm:spPr/>
      <dgm:t>
        <a:bodyPr/>
        <a:lstStyle/>
        <a:p>
          <a:endParaRPr lang="en-US"/>
        </a:p>
      </dgm:t>
    </dgm:pt>
    <dgm:pt modelId="{183BC3C8-7253-5B48-B3CB-503B75ED5F27}" type="pres">
      <dgm:prSet presAssocID="{4A50305C-E523-4BE4-883F-BE9D565798CC}" presName="sibTrans" presStyleCnt="0"/>
      <dgm:spPr/>
    </dgm:pt>
    <dgm:pt modelId="{E770EAFC-AED2-954B-BD97-FF2253F4718E}" type="pres">
      <dgm:prSet presAssocID="{F96AAF34-93C5-452E-81BB-07C074656AD1}" presName="node" presStyleLbl="node1" presStyleIdx="2" presStyleCnt="8">
        <dgm:presLayoutVars>
          <dgm:bulletEnabled val="1"/>
        </dgm:presLayoutVars>
      </dgm:prSet>
      <dgm:spPr/>
      <dgm:t>
        <a:bodyPr/>
        <a:lstStyle/>
        <a:p>
          <a:endParaRPr lang="en-US"/>
        </a:p>
      </dgm:t>
    </dgm:pt>
    <dgm:pt modelId="{33BBF468-8607-9C4A-89AE-56017FE1F14A}" type="pres">
      <dgm:prSet presAssocID="{319AB95B-EDCA-4D54-B9F9-737C343ECF13}" presName="sibTrans" presStyleCnt="0"/>
      <dgm:spPr/>
    </dgm:pt>
    <dgm:pt modelId="{AD6B1745-9EDA-6947-87DA-1A6857C496A0}" type="pres">
      <dgm:prSet presAssocID="{A2B64373-6EB3-44C9-8178-851F511D1666}" presName="node" presStyleLbl="node1" presStyleIdx="3" presStyleCnt="8">
        <dgm:presLayoutVars>
          <dgm:bulletEnabled val="1"/>
        </dgm:presLayoutVars>
      </dgm:prSet>
      <dgm:spPr/>
      <dgm:t>
        <a:bodyPr/>
        <a:lstStyle/>
        <a:p>
          <a:endParaRPr lang="en-US"/>
        </a:p>
      </dgm:t>
    </dgm:pt>
    <dgm:pt modelId="{1B04DDEE-C684-A24D-B270-95B0347EE583}" type="pres">
      <dgm:prSet presAssocID="{1AFA5045-F423-444D-BB81-A61845C8BEFC}" presName="sibTrans" presStyleCnt="0"/>
      <dgm:spPr/>
    </dgm:pt>
    <dgm:pt modelId="{F8643FCB-9C36-8B4F-ADD7-754217BE15FC}" type="pres">
      <dgm:prSet presAssocID="{B1FDB04F-F361-438E-8223-AF97E4A6C12D}" presName="node" presStyleLbl="node1" presStyleIdx="4" presStyleCnt="8">
        <dgm:presLayoutVars>
          <dgm:bulletEnabled val="1"/>
        </dgm:presLayoutVars>
      </dgm:prSet>
      <dgm:spPr/>
      <dgm:t>
        <a:bodyPr/>
        <a:lstStyle/>
        <a:p>
          <a:endParaRPr lang="en-US"/>
        </a:p>
      </dgm:t>
    </dgm:pt>
    <dgm:pt modelId="{55604F99-691E-2B43-9B0B-8898A89B5979}" type="pres">
      <dgm:prSet presAssocID="{D3CB7C00-7B7F-4E46-A2D2-1039176B0077}" presName="sibTrans" presStyleCnt="0"/>
      <dgm:spPr/>
    </dgm:pt>
    <dgm:pt modelId="{365AF5CE-15E1-814C-B04A-C758A3C746F3}" type="pres">
      <dgm:prSet presAssocID="{06FCE5B9-E6EA-4E67-8588-BC53A179BA9C}" presName="node" presStyleLbl="node1" presStyleIdx="5" presStyleCnt="8">
        <dgm:presLayoutVars>
          <dgm:bulletEnabled val="1"/>
        </dgm:presLayoutVars>
      </dgm:prSet>
      <dgm:spPr/>
      <dgm:t>
        <a:bodyPr/>
        <a:lstStyle/>
        <a:p>
          <a:endParaRPr lang="en-US"/>
        </a:p>
      </dgm:t>
    </dgm:pt>
    <dgm:pt modelId="{B3C41482-F2AA-0D40-AD4D-961945E4F4D4}" type="pres">
      <dgm:prSet presAssocID="{8906A3F3-6863-4885-B993-37CDDA22130A}" presName="sibTrans" presStyleCnt="0"/>
      <dgm:spPr/>
    </dgm:pt>
    <dgm:pt modelId="{0E46F7D2-505C-2D49-A8A7-BAF7FB50B550}" type="pres">
      <dgm:prSet presAssocID="{B4C7BE0F-AFC6-4661-AB58-5BBC8AF2EFEB}" presName="node" presStyleLbl="node1" presStyleIdx="6" presStyleCnt="8">
        <dgm:presLayoutVars>
          <dgm:bulletEnabled val="1"/>
        </dgm:presLayoutVars>
      </dgm:prSet>
      <dgm:spPr/>
      <dgm:t>
        <a:bodyPr/>
        <a:lstStyle/>
        <a:p>
          <a:endParaRPr lang="en-US"/>
        </a:p>
      </dgm:t>
    </dgm:pt>
    <dgm:pt modelId="{3032E3DF-AFFB-DF4E-A5BE-FBA427207394}" type="pres">
      <dgm:prSet presAssocID="{C5087A94-8CCA-4188-BAD4-F5967C130587}" presName="sibTrans" presStyleCnt="0"/>
      <dgm:spPr/>
    </dgm:pt>
    <dgm:pt modelId="{6E9F40B1-55CB-984C-935E-6E1E3D9D7511}" type="pres">
      <dgm:prSet presAssocID="{C78BD433-6139-42BF-9A13-BE7D5400B73D}" presName="node" presStyleLbl="node1" presStyleIdx="7" presStyleCnt="8">
        <dgm:presLayoutVars>
          <dgm:bulletEnabled val="1"/>
        </dgm:presLayoutVars>
      </dgm:prSet>
      <dgm:spPr/>
      <dgm:t>
        <a:bodyPr/>
        <a:lstStyle/>
        <a:p>
          <a:endParaRPr lang="en-US"/>
        </a:p>
      </dgm:t>
    </dgm:pt>
  </dgm:ptLst>
  <dgm:cxnLst>
    <dgm:cxn modelId="{3C933B0E-28AF-4DC6-9F52-180D66A01139}" srcId="{27ABF49E-42C5-4EDD-A082-7257AE934BB8}" destId="{B4C7BE0F-AFC6-4661-AB58-5BBC8AF2EFEB}" srcOrd="6" destOrd="0" parTransId="{C222B529-AE01-414D-826D-1AD481884E88}" sibTransId="{C5087A94-8CCA-4188-BAD4-F5967C130587}"/>
    <dgm:cxn modelId="{D02E62B1-2922-4043-BB91-E0D39C588B31}" type="presOf" srcId="{C78BD433-6139-42BF-9A13-BE7D5400B73D}" destId="{6E9F40B1-55CB-984C-935E-6E1E3D9D7511}" srcOrd="0" destOrd="0" presId="urn:microsoft.com/office/officeart/2005/8/layout/default"/>
    <dgm:cxn modelId="{44A43D94-E814-4E40-B1A4-7808FEB7314E}" type="presOf" srcId="{A2B64373-6EB3-44C9-8178-851F511D1666}" destId="{AD6B1745-9EDA-6947-87DA-1A6857C496A0}" srcOrd="0" destOrd="0" presId="urn:microsoft.com/office/officeart/2005/8/layout/default"/>
    <dgm:cxn modelId="{3A06314D-A97C-0542-AC06-9521C7B809C2}" type="presOf" srcId="{06FCE5B9-E6EA-4E67-8588-BC53A179BA9C}" destId="{365AF5CE-15E1-814C-B04A-C758A3C746F3}" srcOrd="0" destOrd="0" presId="urn:microsoft.com/office/officeart/2005/8/layout/default"/>
    <dgm:cxn modelId="{7144C5B5-A498-4C4A-AE8D-3AC8DFCC71DC}" srcId="{27ABF49E-42C5-4EDD-A082-7257AE934BB8}" destId="{E44D4359-137E-4F05-A65D-4FFD0F63D57E}" srcOrd="1" destOrd="0" parTransId="{C6F1DCD3-064C-4E3F-8CC1-68EF1725A58D}" sibTransId="{4A50305C-E523-4BE4-883F-BE9D565798CC}"/>
    <dgm:cxn modelId="{42B2DE3F-A8FD-7949-8808-0228961C3081}" type="presOf" srcId="{B4C7BE0F-AFC6-4661-AB58-5BBC8AF2EFEB}" destId="{0E46F7D2-505C-2D49-A8A7-BAF7FB50B550}" srcOrd="0" destOrd="0" presId="urn:microsoft.com/office/officeart/2005/8/layout/default"/>
    <dgm:cxn modelId="{FA9E69B3-A14C-4A6A-8ECF-CC50FB795D89}" srcId="{27ABF49E-42C5-4EDD-A082-7257AE934BB8}" destId="{A2B64373-6EB3-44C9-8178-851F511D1666}" srcOrd="3" destOrd="0" parTransId="{12A412D2-49B9-49CA-B5CD-113BA1F07367}" sibTransId="{1AFA5045-F423-444D-BB81-A61845C8BEFC}"/>
    <dgm:cxn modelId="{F1AEED5D-6E15-425B-9995-4DD6A1DBDC35}" srcId="{27ABF49E-42C5-4EDD-A082-7257AE934BB8}" destId="{C78BD433-6139-42BF-9A13-BE7D5400B73D}" srcOrd="7" destOrd="0" parTransId="{72789A7B-2F91-4B47-8A19-04805810B5D4}" sibTransId="{30341EA0-D0C1-4863-A474-35A0D8D8A621}"/>
    <dgm:cxn modelId="{EC72FB3F-6AED-BE41-83C7-300A90A1A8B4}" type="presOf" srcId="{B1FDB04F-F361-438E-8223-AF97E4A6C12D}" destId="{F8643FCB-9C36-8B4F-ADD7-754217BE15FC}" srcOrd="0" destOrd="0" presId="urn:microsoft.com/office/officeart/2005/8/layout/default"/>
    <dgm:cxn modelId="{80F6C71E-F000-5542-9EEE-D59807DFDA6D}" type="presOf" srcId="{E44D4359-137E-4F05-A65D-4FFD0F63D57E}" destId="{305A2569-7D08-A94F-AD4C-EBFDC271F634}" srcOrd="0" destOrd="0" presId="urn:microsoft.com/office/officeart/2005/8/layout/default"/>
    <dgm:cxn modelId="{FE08EEDB-4123-4A33-B309-731B95E05743}" srcId="{27ABF49E-42C5-4EDD-A082-7257AE934BB8}" destId="{06FCE5B9-E6EA-4E67-8588-BC53A179BA9C}" srcOrd="5" destOrd="0" parTransId="{B2A612A7-FAA7-41C6-9A32-22B58C284B91}" sibTransId="{8906A3F3-6863-4885-B993-37CDDA22130A}"/>
    <dgm:cxn modelId="{9C37CE86-D7BE-7647-A8C6-A75348EC4AFF}" type="presOf" srcId="{F96AAF34-93C5-452E-81BB-07C074656AD1}" destId="{E770EAFC-AED2-954B-BD97-FF2253F4718E}" srcOrd="0" destOrd="0" presId="urn:microsoft.com/office/officeart/2005/8/layout/default"/>
    <dgm:cxn modelId="{F9BC90E0-81D0-D748-BD1B-D0FBCFEDBBDE}" type="presOf" srcId="{27ABF49E-42C5-4EDD-A082-7257AE934BB8}" destId="{79BFAEFC-48A2-EA4B-8D1A-B245606B0AF0}" srcOrd="0" destOrd="0" presId="urn:microsoft.com/office/officeart/2005/8/layout/default"/>
    <dgm:cxn modelId="{FE25A25B-312D-471F-953E-8B4594396827}" srcId="{27ABF49E-42C5-4EDD-A082-7257AE934BB8}" destId="{B1FDB04F-F361-438E-8223-AF97E4A6C12D}" srcOrd="4" destOrd="0" parTransId="{06558A33-4AD3-4046-AE23-A3F99A2B5C37}" sibTransId="{D3CB7C00-7B7F-4E46-A2D2-1039176B0077}"/>
    <dgm:cxn modelId="{9143BCE5-37D0-4945-A607-AC79E7D78674}" srcId="{27ABF49E-42C5-4EDD-A082-7257AE934BB8}" destId="{F96AAF34-93C5-452E-81BB-07C074656AD1}" srcOrd="2" destOrd="0" parTransId="{A9369F32-9687-4305-B2D8-0DD551879F2B}" sibTransId="{319AB95B-EDCA-4D54-B9F9-737C343ECF13}"/>
    <dgm:cxn modelId="{8279CA8B-C348-4D00-A308-8BE57C1E8495}" srcId="{27ABF49E-42C5-4EDD-A082-7257AE934BB8}" destId="{D5094557-5AE5-4172-A624-BC76A9C7A8C9}" srcOrd="0" destOrd="0" parTransId="{B68E25B4-E813-4959-A8C5-0625CBD958AB}" sibTransId="{566FF37A-8893-4411-AA18-52FEEDF3FA67}"/>
    <dgm:cxn modelId="{CF8D081E-6C4A-5249-B993-CCAB93F7D339}" type="presOf" srcId="{D5094557-5AE5-4172-A624-BC76A9C7A8C9}" destId="{B858579B-9281-7446-B400-C743E5E46246}" srcOrd="0" destOrd="0" presId="urn:microsoft.com/office/officeart/2005/8/layout/default"/>
    <dgm:cxn modelId="{B58B52D7-2E40-2E46-BE84-5C8343FF3F9A}" type="presParOf" srcId="{79BFAEFC-48A2-EA4B-8D1A-B245606B0AF0}" destId="{B858579B-9281-7446-B400-C743E5E46246}" srcOrd="0" destOrd="0" presId="urn:microsoft.com/office/officeart/2005/8/layout/default"/>
    <dgm:cxn modelId="{F0B1A67D-F46E-AC43-B1CC-E7AAE1E50EAF}" type="presParOf" srcId="{79BFAEFC-48A2-EA4B-8D1A-B245606B0AF0}" destId="{C963C9D7-183C-4241-9691-AE73E20E2FF6}" srcOrd="1" destOrd="0" presId="urn:microsoft.com/office/officeart/2005/8/layout/default"/>
    <dgm:cxn modelId="{A45661E1-BA6A-2944-8C70-A5D4A1CB705A}" type="presParOf" srcId="{79BFAEFC-48A2-EA4B-8D1A-B245606B0AF0}" destId="{305A2569-7D08-A94F-AD4C-EBFDC271F634}" srcOrd="2" destOrd="0" presId="urn:microsoft.com/office/officeart/2005/8/layout/default"/>
    <dgm:cxn modelId="{D21EBEAD-71FC-D54A-B3C5-E4097534C73E}" type="presParOf" srcId="{79BFAEFC-48A2-EA4B-8D1A-B245606B0AF0}" destId="{183BC3C8-7253-5B48-B3CB-503B75ED5F27}" srcOrd="3" destOrd="0" presId="urn:microsoft.com/office/officeart/2005/8/layout/default"/>
    <dgm:cxn modelId="{C3F613A2-D890-B94C-9990-356A8163CA61}" type="presParOf" srcId="{79BFAEFC-48A2-EA4B-8D1A-B245606B0AF0}" destId="{E770EAFC-AED2-954B-BD97-FF2253F4718E}" srcOrd="4" destOrd="0" presId="urn:microsoft.com/office/officeart/2005/8/layout/default"/>
    <dgm:cxn modelId="{9C900B12-C30A-2B40-9236-0FBBA7ECD57B}" type="presParOf" srcId="{79BFAEFC-48A2-EA4B-8D1A-B245606B0AF0}" destId="{33BBF468-8607-9C4A-89AE-56017FE1F14A}" srcOrd="5" destOrd="0" presId="urn:microsoft.com/office/officeart/2005/8/layout/default"/>
    <dgm:cxn modelId="{B9386035-E6AD-7442-9913-8B92D307FF66}" type="presParOf" srcId="{79BFAEFC-48A2-EA4B-8D1A-B245606B0AF0}" destId="{AD6B1745-9EDA-6947-87DA-1A6857C496A0}" srcOrd="6" destOrd="0" presId="urn:microsoft.com/office/officeart/2005/8/layout/default"/>
    <dgm:cxn modelId="{06055ADA-11CC-1D46-8A4F-58C50CC5928B}" type="presParOf" srcId="{79BFAEFC-48A2-EA4B-8D1A-B245606B0AF0}" destId="{1B04DDEE-C684-A24D-B270-95B0347EE583}" srcOrd="7" destOrd="0" presId="urn:microsoft.com/office/officeart/2005/8/layout/default"/>
    <dgm:cxn modelId="{845F6FC6-F538-A34A-AB44-74F03DF11FC8}" type="presParOf" srcId="{79BFAEFC-48A2-EA4B-8D1A-B245606B0AF0}" destId="{F8643FCB-9C36-8B4F-ADD7-754217BE15FC}" srcOrd="8" destOrd="0" presId="urn:microsoft.com/office/officeart/2005/8/layout/default"/>
    <dgm:cxn modelId="{EB8878BC-E3AE-1540-80EC-8A64F318D50D}" type="presParOf" srcId="{79BFAEFC-48A2-EA4B-8D1A-B245606B0AF0}" destId="{55604F99-691E-2B43-9B0B-8898A89B5979}" srcOrd="9" destOrd="0" presId="urn:microsoft.com/office/officeart/2005/8/layout/default"/>
    <dgm:cxn modelId="{8D23584B-08AF-5144-9D84-7A7D123E7B09}" type="presParOf" srcId="{79BFAEFC-48A2-EA4B-8D1A-B245606B0AF0}" destId="{365AF5CE-15E1-814C-B04A-C758A3C746F3}" srcOrd="10" destOrd="0" presId="urn:microsoft.com/office/officeart/2005/8/layout/default"/>
    <dgm:cxn modelId="{0F0A373C-CEFC-6F47-BBF8-6E547B9CAE2C}" type="presParOf" srcId="{79BFAEFC-48A2-EA4B-8D1A-B245606B0AF0}" destId="{B3C41482-F2AA-0D40-AD4D-961945E4F4D4}" srcOrd="11" destOrd="0" presId="urn:microsoft.com/office/officeart/2005/8/layout/default"/>
    <dgm:cxn modelId="{589AE071-39D7-A342-921E-4DE37604498F}" type="presParOf" srcId="{79BFAEFC-48A2-EA4B-8D1A-B245606B0AF0}" destId="{0E46F7D2-505C-2D49-A8A7-BAF7FB50B550}" srcOrd="12" destOrd="0" presId="urn:microsoft.com/office/officeart/2005/8/layout/default"/>
    <dgm:cxn modelId="{AE31FC9F-65F9-DC4D-BB49-2C2BB085743C}" type="presParOf" srcId="{79BFAEFC-48A2-EA4B-8D1A-B245606B0AF0}" destId="{3032E3DF-AFFB-DF4E-A5BE-FBA427207394}" srcOrd="13" destOrd="0" presId="urn:microsoft.com/office/officeart/2005/8/layout/default"/>
    <dgm:cxn modelId="{3FF68380-922B-454D-A8A9-ED6EC2897E03}" type="presParOf" srcId="{79BFAEFC-48A2-EA4B-8D1A-B245606B0AF0}" destId="{6E9F40B1-55CB-984C-935E-6E1E3D9D7511}"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8579B-9281-7446-B400-C743E5E46246}">
      <dsp:nvSpPr>
        <dsp:cNvPr id="0" name=""/>
        <dsp:cNvSpPr/>
      </dsp:nvSpPr>
      <dsp:spPr>
        <a:xfrm>
          <a:off x="855974" y="210"/>
          <a:ext cx="1710194" cy="10261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Step 1</a:t>
          </a:r>
        </a:p>
        <a:p>
          <a:pPr lvl="0" algn="ctr" defTabSz="622300">
            <a:lnSpc>
              <a:spcPct val="90000"/>
            </a:lnSpc>
            <a:spcBef>
              <a:spcPct val="0"/>
            </a:spcBef>
            <a:spcAft>
              <a:spcPct val="35000"/>
            </a:spcAft>
          </a:pPr>
          <a:r>
            <a:rPr lang="en-GB" sz="1400" kern="1200" dirty="0"/>
            <a:t>Gateway Review</a:t>
          </a:r>
        </a:p>
      </dsp:txBody>
      <dsp:txXfrm>
        <a:off x="855974" y="210"/>
        <a:ext cx="1710194" cy="1026116"/>
      </dsp:txXfrm>
    </dsp:sp>
    <dsp:sp modelId="{305A2569-7D08-A94F-AD4C-EBFDC271F634}">
      <dsp:nvSpPr>
        <dsp:cNvPr id="0" name=""/>
        <dsp:cNvSpPr/>
      </dsp:nvSpPr>
      <dsp:spPr>
        <a:xfrm>
          <a:off x="2737187" y="210"/>
          <a:ext cx="1710194" cy="10261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Step 2</a:t>
          </a:r>
        </a:p>
        <a:p>
          <a:pPr lvl="0" algn="ctr" defTabSz="622300">
            <a:lnSpc>
              <a:spcPct val="90000"/>
            </a:lnSpc>
            <a:spcBef>
              <a:spcPct val="0"/>
            </a:spcBef>
            <a:spcAft>
              <a:spcPct val="35000"/>
            </a:spcAft>
          </a:pPr>
          <a:r>
            <a:rPr lang="en-GB" sz="1400" kern="1200" dirty="0"/>
            <a:t>Review</a:t>
          </a:r>
          <a:r>
            <a:rPr lang="en-GB" sz="1400" kern="1200" baseline="0" dirty="0"/>
            <a:t> future state on paper </a:t>
          </a:r>
          <a:endParaRPr lang="en-GB" sz="1400" kern="1200" dirty="0"/>
        </a:p>
      </dsp:txBody>
      <dsp:txXfrm>
        <a:off x="2737187" y="210"/>
        <a:ext cx="1710194" cy="1026116"/>
      </dsp:txXfrm>
    </dsp:sp>
    <dsp:sp modelId="{E770EAFC-AED2-954B-BD97-FF2253F4718E}">
      <dsp:nvSpPr>
        <dsp:cNvPr id="0" name=""/>
        <dsp:cNvSpPr/>
      </dsp:nvSpPr>
      <dsp:spPr>
        <a:xfrm>
          <a:off x="4618401" y="210"/>
          <a:ext cx="1710194" cy="10261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Step 3</a:t>
          </a:r>
        </a:p>
        <a:p>
          <a:pPr lvl="0" algn="ctr" defTabSz="622300">
            <a:lnSpc>
              <a:spcPct val="90000"/>
            </a:lnSpc>
            <a:spcBef>
              <a:spcPct val="0"/>
            </a:spcBef>
            <a:spcAft>
              <a:spcPct val="35000"/>
            </a:spcAft>
          </a:pPr>
          <a:r>
            <a:rPr lang="en-GB" sz="1400" kern="1200" dirty="0"/>
            <a:t>Design Future state and measurement plan in system</a:t>
          </a:r>
        </a:p>
      </dsp:txBody>
      <dsp:txXfrm>
        <a:off x="4618401" y="210"/>
        <a:ext cx="1710194" cy="1026116"/>
      </dsp:txXfrm>
    </dsp:sp>
    <dsp:sp modelId="{AD6B1745-9EDA-6947-87DA-1A6857C496A0}">
      <dsp:nvSpPr>
        <dsp:cNvPr id="0" name=""/>
        <dsp:cNvSpPr/>
      </dsp:nvSpPr>
      <dsp:spPr>
        <a:xfrm>
          <a:off x="855974" y="1197346"/>
          <a:ext cx="1710194" cy="10261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Step 4 </a:t>
          </a:r>
        </a:p>
        <a:p>
          <a:pPr lvl="0" algn="ctr" defTabSz="622300">
            <a:lnSpc>
              <a:spcPct val="90000"/>
            </a:lnSpc>
            <a:spcBef>
              <a:spcPct val="0"/>
            </a:spcBef>
            <a:spcAft>
              <a:spcPct val="35000"/>
            </a:spcAft>
          </a:pPr>
          <a:r>
            <a:rPr lang="en-GB" sz="1400" kern="1200" dirty="0"/>
            <a:t>Cerner  Build </a:t>
          </a:r>
        </a:p>
        <a:p>
          <a:pPr lvl="0" algn="ctr" defTabSz="622300">
            <a:lnSpc>
              <a:spcPct val="90000"/>
            </a:lnSpc>
            <a:spcBef>
              <a:spcPct val="0"/>
            </a:spcBef>
            <a:spcAft>
              <a:spcPct val="35000"/>
            </a:spcAft>
          </a:pPr>
          <a:r>
            <a:rPr lang="en-GB" sz="1400" kern="1200" dirty="0"/>
            <a:t>Prototype pathway</a:t>
          </a:r>
        </a:p>
      </dsp:txBody>
      <dsp:txXfrm>
        <a:off x="855974" y="1197346"/>
        <a:ext cx="1710194" cy="1026116"/>
      </dsp:txXfrm>
    </dsp:sp>
    <dsp:sp modelId="{F8643FCB-9C36-8B4F-ADD7-754217BE15FC}">
      <dsp:nvSpPr>
        <dsp:cNvPr id="0" name=""/>
        <dsp:cNvSpPr/>
      </dsp:nvSpPr>
      <dsp:spPr>
        <a:xfrm>
          <a:off x="2737187" y="1197346"/>
          <a:ext cx="1710194" cy="10261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Step 5</a:t>
          </a:r>
        </a:p>
        <a:p>
          <a:pPr lvl="0" algn="ctr" defTabSz="622300">
            <a:lnSpc>
              <a:spcPct val="90000"/>
            </a:lnSpc>
            <a:spcBef>
              <a:spcPct val="0"/>
            </a:spcBef>
            <a:spcAft>
              <a:spcPct val="35000"/>
            </a:spcAft>
          </a:pPr>
          <a:r>
            <a:rPr lang="en-GB" sz="1400" kern="1200" dirty="0"/>
            <a:t>Pathway team 1st review  prototype build of pathway </a:t>
          </a:r>
        </a:p>
      </dsp:txBody>
      <dsp:txXfrm>
        <a:off x="2737187" y="1197346"/>
        <a:ext cx="1710194" cy="1026116"/>
      </dsp:txXfrm>
    </dsp:sp>
    <dsp:sp modelId="{365AF5CE-15E1-814C-B04A-C758A3C746F3}">
      <dsp:nvSpPr>
        <dsp:cNvPr id="0" name=""/>
        <dsp:cNvSpPr/>
      </dsp:nvSpPr>
      <dsp:spPr>
        <a:xfrm>
          <a:off x="4618401" y="1197346"/>
          <a:ext cx="1710194" cy="10261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Step 6</a:t>
          </a:r>
        </a:p>
        <a:p>
          <a:pPr lvl="0" algn="ctr" defTabSz="622300">
            <a:lnSpc>
              <a:spcPct val="90000"/>
            </a:lnSpc>
            <a:spcBef>
              <a:spcPct val="0"/>
            </a:spcBef>
            <a:spcAft>
              <a:spcPct val="35000"/>
            </a:spcAft>
          </a:pPr>
          <a:r>
            <a:rPr lang="en-GB" sz="1400" kern="1200" dirty="0"/>
            <a:t>Pathway team 2nd review of prototype pathway </a:t>
          </a:r>
        </a:p>
      </dsp:txBody>
      <dsp:txXfrm>
        <a:off x="4618401" y="1197346"/>
        <a:ext cx="1710194" cy="1026116"/>
      </dsp:txXfrm>
    </dsp:sp>
    <dsp:sp modelId="{0E46F7D2-505C-2D49-A8A7-BAF7FB50B550}">
      <dsp:nvSpPr>
        <dsp:cNvPr id="0" name=""/>
        <dsp:cNvSpPr/>
      </dsp:nvSpPr>
      <dsp:spPr>
        <a:xfrm>
          <a:off x="1796581" y="2394482"/>
          <a:ext cx="1710194" cy="10261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Step 7</a:t>
          </a:r>
        </a:p>
        <a:p>
          <a:pPr lvl="0" algn="ctr" defTabSz="622300">
            <a:lnSpc>
              <a:spcPct val="90000"/>
            </a:lnSpc>
            <a:spcBef>
              <a:spcPct val="0"/>
            </a:spcBef>
            <a:spcAft>
              <a:spcPct val="35000"/>
            </a:spcAft>
          </a:pPr>
          <a:r>
            <a:rPr lang="en-GB" sz="1400" kern="1200" dirty="0"/>
            <a:t>Test Pathway in Cerner and Trust</a:t>
          </a:r>
        </a:p>
      </dsp:txBody>
      <dsp:txXfrm>
        <a:off x="1796581" y="2394482"/>
        <a:ext cx="1710194" cy="1026116"/>
      </dsp:txXfrm>
    </dsp:sp>
    <dsp:sp modelId="{6E9F40B1-55CB-984C-935E-6E1E3D9D7511}">
      <dsp:nvSpPr>
        <dsp:cNvPr id="0" name=""/>
        <dsp:cNvSpPr/>
      </dsp:nvSpPr>
      <dsp:spPr>
        <a:xfrm>
          <a:off x="3677794" y="2394482"/>
          <a:ext cx="1710194" cy="10261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Step 8</a:t>
          </a:r>
        </a:p>
        <a:p>
          <a:pPr lvl="0" algn="ctr" defTabSz="622300">
            <a:lnSpc>
              <a:spcPct val="90000"/>
            </a:lnSpc>
            <a:spcBef>
              <a:spcPct val="0"/>
            </a:spcBef>
            <a:spcAft>
              <a:spcPct val="35000"/>
            </a:spcAft>
          </a:pPr>
          <a:r>
            <a:rPr lang="en-GB" sz="1400" kern="1200" dirty="0"/>
            <a:t>Pathway sign off  </a:t>
          </a:r>
        </a:p>
        <a:p>
          <a:pPr lvl="0" algn="ctr" defTabSz="622300">
            <a:lnSpc>
              <a:spcPct val="90000"/>
            </a:lnSpc>
            <a:spcBef>
              <a:spcPct val="0"/>
            </a:spcBef>
            <a:spcAft>
              <a:spcPct val="35000"/>
            </a:spcAft>
          </a:pPr>
          <a:r>
            <a:rPr lang="en-GB" sz="1400" kern="1200" dirty="0"/>
            <a:t>Cerner and Trust</a:t>
          </a:r>
        </a:p>
      </dsp:txBody>
      <dsp:txXfrm>
        <a:off x="3677794" y="2394482"/>
        <a:ext cx="1710194" cy="10261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drawing1.xml><?xml version="1.0" encoding="utf-8"?>
<c:userShapes xmlns:c="http://schemas.openxmlformats.org/drawingml/2006/chart">
  <cdr:relSizeAnchor xmlns:cdr="http://schemas.openxmlformats.org/drawingml/2006/chartDrawing">
    <cdr:from>
      <cdr:x>0.64957</cdr:x>
      <cdr:y>0.4375</cdr:y>
    </cdr:from>
    <cdr:to>
      <cdr:x>0.9629</cdr:x>
      <cdr:y>0.49669</cdr:y>
    </cdr:to>
    <cdr:sp macro="" textlink="">
      <cdr:nvSpPr>
        <cdr:cNvPr id="2" name="TextBox 5"/>
        <cdr:cNvSpPr txBox="1"/>
      </cdr:nvSpPr>
      <cdr:spPr>
        <a:xfrm xmlns:a="http://schemas.openxmlformats.org/drawingml/2006/main">
          <a:off x="6830618" y="2047318"/>
          <a:ext cx="3294839" cy="276999"/>
        </a:xfrm>
        <a:prstGeom xmlns:a="http://schemas.openxmlformats.org/drawingml/2006/main" prst="rect">
          <a:avLst/>
        </a:prstGeom>
        <a:ln xmlns:a="http://schemas.openxmlformats.org/drawingml/2006/main"/>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a:ea typeface="+mn-ea"/>
              <a:cs typeface="+mn-cs"/>
            </a:rPr>
            <a:t>Mean average step change </a:t>
          </a:r>
          <a:r>
            <a:rPr lang="en-GB" sz="1200" dirty="0">
              <a:solidFill>
                <a:schemeClr val="tx1"/>
              </a:solidFill>
              <a:latin typeface="Arial"/>
            </a:rPr>
            <a:t>90</a:t>
          </a:r>
          <a:r>
            <a:rPr kumimoji="0" lang="en-GB" sz="1200" b="0" i="0" u="none" strike="noStrike" kern="1200" cap="none" spc="0" normalizeH="0" baseline="0" noProof="0" dirty="0">
              <a:ln>
                <a:noFill/>
              </a:ln>
              <a:solidFill>
                <a:schemeClr val="tx1"/>
              </a:solidFill>
              <a:effectLst/>
              <a:uLnTx/>
              <a:uFillTx/>
              <a:latin typeface="Arial"/>
              <a:ea typeface="+mn-ea"/>
              <a:cs typeface="+mn-cs"/>
            </a:rPr>
            <a:t> to </a:t>
          </a:r>
          <a:r>
            <a:rPr lang="en-GB" sz="1200" dirty="0">
              <a:solidFill>
                <a:schemeClr val="tx1"/>
              </a:solidFill>
              <a:latin typeface="Arial"/>
            </a:rPr>
            <a:t>9</a:t>
          </a:r>
          <a:r>
            <a:rPr kumimoji="0" lang="en-GB" sz="1200" b="0" i="0" u="none" strike="noStrike" kern="1200" cap="none" spc="0" normalizeH="0" baseline="0" noProof="0" dirty="0">
              <a:ln>
                <a:noFill/>
              </a:ln>
              <a:solidFill>
                <a:schemeClr val="tx1"/>
              </a:solidFill>
              <a:effectLst/>
              <a:uLnTx/>
              <a:uFillTx/>
              <a:latin typeface="Arial"/>
              <a:ea typeface="+mn-ea"/>
              <a:cs typeface="+mn-cs"/>
            </a:rPr>
            <a:t> minutes</a:t>
          </a:r>
        </a:p>
      </cdr:txBody>
    </cdr:sp>
  </cdr:relSizeAnchor>
  <cdr:relSizeAnchor xmlns:cdr="http://schemas.openxmlformats.org/drawingml/2006/chartDrawing">
    <cdr:from>
      <cdr:x>0.37619</cdr:x>
      <cdr:y>0.28584</cdr:y>
    </cdr:from>
    <cdr:to>
      <cdr:x>0.5</cdr:x>
      <cdr:y>0.46308</cdr:y>
    </cdr:to>
    <cdr:sp macro="" textlink="">
      <cdr:nvSpPr>
        <cdr:cNvPr id="3" name="TextBox 1"/>
        <cdr:cNvSpPr txBox="1"/>
      </cdr:nvSpPr>
      <cdr:spPr>
        <a:xfrm xmlns:a="http://schemas.openxmlformats.org/drawingml/2006/main">
          <a:off x="3955863" y="1337612"/>
          <a:ext cx="1301937" cy="8294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dirty="0"/>
            <a:t>Pathway implemented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1790A331-7ADD-4391-8CA5-606C9BFD26F5}" type="datetimeFigureOut">
              <a:rPr lang="en-GB" smtClean="0"/>
              <a:t>23/01/2020</a:t>
            </a:fld>
            <a:endParaRPr lang="en-GB"/>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r>
              <a:rPr lang="en-GB"/>
              <a:t>NHS Improvement</a:t>
            </a:r>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0EAE16CE-1862-465F-9912-D0001C1A0F9A}" type="slidenum">
              <a:rPr lang="en-GB" smtClean="0"/>
              <a:t>‹#›</a:t>
            </a:fld>
            <a:endParaRPr lang="en-GB"/>
          </a:p>
        </p:txBody>
      </p:sp>
    </p:spTree>
    <p:extLst>
      <p:ext uri="{BB962C8B-B14F-4D97-AF65-F5344CB8AC3E}">
        <p14:creationId xmlns:p14="http://schemas.microsoft.com/office/powerpoint/2010/main" val="8550674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002AE991-F138-4FD8-982E-957F3CA6A0F6}" type="datetimeFigureOut">
              <a:rPr lang="en-GB" smtClean="0"/>
              <a:t>23/01/2020</a:t>
            </a:fld>
            <a:endParaRPr lang="en-GB"/>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r>
              <a:rPr lang="en-GB"/>
              <a:t>NHS Improvement</a:t>
            </a:r>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7890AB7D-FC04-41BF-88F7-E47891A06283}" type="slidenum">
              <a:rPr lang="en-GB" smtClean="0"/>
              <a:t>‹#›</a:t>
            </a:fld>
            <a:endParaRPr lang="en-GB"/>
          </a:p>
        </p:txBody>
      </p:sp>
    </p:spTree>
    <p:extLst>
      <p:ext uri="{BB962C8B-B14F-4D97-AF65-F5344CB8AC3E}">
        <p14:creationId xmlns:p14="http://schemas.microsoft.com/office/powerpoint/2010/main" val="11890110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796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834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066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not just through Genomics England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FAD72B-C2A9-4472-A642-D430FF33F56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19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132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a:t>
            </a:r>
            <a:r>
              <a:rPr lang="en-GB" sz="1200" dirty="0">
                <a:latin typeface="Arial" panose="020B0604020202020204" pitchFamily="34" charset="0"/>
                <a:cs typeface="Arial" panose="020B0604020202020204" pitchFamily="34" charset="0"/>
              </a:rPr>
              <a:t>The NHS is the world’s fifth-largest employer, behind the US department of defence (3.2m), Chinese People’s Liberation Army (2.3m), Walmart (2.3m), and McDonald's (1.9m).</a:t>
            </a:r>
          </a:p>
          <a:p>
            <a:endParaRPr lang="en-GB" dirty="0"/>
          </a:p>
        </p:txBody>
      </p:sp>
    </p:spTree>
    <p:extLst>
      <p:ext uri="{BB962C8B-B14F-4D97-AF65-F5344CB8AC3E}">
        <p14:creationId xmlns:p14="http://schemas.microsoft.com/office/powerpoint/2010/main" val="76734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4625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71E72A-9226-463D-97A6-7C92D456BAD9}" type="slidenum">
              <a:rPr lang="en-GB" smtClean="0"/>
              <a:t>16</a:t>
            </a:fld>
            <a:endParaRPr lang="en-GB"/>
          </a:p>
        </p:txBody>
      </p:sp>
    </p:spTree>
    <p:extLst>
      <p:ext uri="{BB962C8B-B14F-4D97-AF65-F5344CB8AC3E}">
        <p14:creationId xmlns:p14="http://schemas.microsoft.com/office/powerpoint/2010/main" val="85994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BD2BE-0D39-469E-8B13-E83FE0E0A27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430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 Single electronic identity for staff, and “Single sign on” for staff</a:t>
            </a:r>
            <a:endParaRPr lang="en-GB" b="0" dirty="0">
              <a:effectLst/>
            </a:endParaRPr>
          </a:p>
          <a:p>
            <a:pPr rtl="0"/>
            <a:r>
              <a:rPr lang="en-GB" sz="1200" b="0" i="0" u="none" strike="noStrike" kern="1200" dirty="0">
                <a:solidFill>
                  <a:schemeClr val="tx1"/>
                </a:solidFill>
                <a:effectLst/>
                <a:latin typeface="+mn-lt"/>
                <a:ea typeface="+mn-ea"/>
                <a:cs typeface="+mn-cs"/>
              </a:rPr>
              <a:t>- “Bleep” alternatives</a:t>
            </a:r>
            <a:endParaRPr lang="en-GB" b="0" dirty="0">
              <a:effectLst/>
            </a:endParaRPr>
          </a:p>
          <a:p>
            <a:r>
              <a:rPr lang="en-GB" dirty="0"/>
              <a:t/>
            </a:r>
            <a:br>
              <a:rPr lang="en-GB" dirty="0"/>
            </a:br>
            <a:r>
              <a:rPr lang="en-GB" sz="1200" b="0" i="0" u="none" strike="noStrike" kern="1200" dirty="0">
                <a:solidFill>
                  <a:schemeClr val="tx1"/>
                </a:solidFill>
                <a:effectLst/>
                <a:latin typeface="+mn-lt"/>
                <a:ea typeface="+mn-ea"/>
                <a:cs typeface="+mn-cs"/>
              </a:rPr>
              <a:t>- The NHS App</a:t>
            </a:r>
            <a:endParaRPr lang="en-GB" b="0" dirty="0">
              <a:effectLst/>
            </a:endParaRPr>
          </a:p>
          <a:p>
            <a:pPr rtl="0"/>
            <a:r>
              <a:rPr lang="en-GB" sz="1200" b="0" i="0" u="none" strike="noStrike" kern="1200" dirty="0">
                <a:solidFill>
                  <a:schemeClr val="tx1"/>
                </a:solidFill>
                <a:effectLst/>
                <a:latin typeface="+mn-lt"/>
                <a:ea typeface="+mn-ea"/>
                <a:cs typeface="+mn-cs"/>
              </a:rPr>
              <a:t>- “What you need to know about me”</a:t>
            </a:r>
            <a:endParaRPr lang="en-GB" b="0" dirty="0">
              <a:effectLst/>
            </a:endParaRPr>
          </a:p>
          <a:p>
            <a:r>
              <a:rPr lang="en-GB" dirty="0"/>
              <a:t/>
            </a:r>
            <a:br>
              <a:rPr lang="en-GB" dirty="0"/>
            </a:br>
            <a:r>
              <a:rPr lang="en-GB" sz="1200" b="0" i="0" u="none" strike="noStrike" kern="1200" dirty="0">
                <a:solidFill>
                  <a:schemeClr val="tx1"/>
                </a:solidFill>
                <a:effectLst/>
                <a:latin typeface="+mn-lt"/>
                <a:ea typeface="+mn-ea"/>
                <a:cs typeface="+mn-cs"/>
              </a:rPr>
              <a:t>- Care Plans on SCR/App</a:t>
            </a:r>
            <a:endParaRPr lang="en-GB" b="0" dirty="0">
              <a:effectLst/>
            </a:endParaRPr>
          </a:p>
          <a:p>
            <a:pPr rtl="0"/>
            <a:r>
              <a:rPr lang="en-GB" sz="1200" b="0" i="0" u="none" strike="noStrike" kern="1200" dirty="0">
                <a:solidFill>
                  <a:schemeClr val="tx1"/>
                </a:solidFill>
                <a:effectLst/>
                <a:latin typeface="+mn-lt"/>
                <a:ea typeface="+mn-ea"/>
                <a:cs typeface="+mn-cs"/>
              </a:rPr>
              <a:t>- Early LHCR wins</a:t>
            </a:r>
            <a:endParaRPr lang="en-GB" b="0" dirty="0">
              <a:effectLst/>
            </a:endParaRPr>
          </a:p>
          <a:p>
            <a:r>
              <a:rPr lang="en-GB" dirty="0"/>
              <a:t/>
            </a:r>
            <a:br>
              <a:rPr lang="en-GB" dirty="0"/>
            </a:br>
            <a:r>
              <a:rPr lang="en-GB" sz="1200" b="0" i="0" u="none" strike="noStrike" kern="1200" dirty="0">
                <a:solidFill>
                  <a:schemeClr val="tx1"/>
                </a:solidFill>
                <a:effectLst/>
                <a:latin typeface="+mn-lt"/>
                <a:ea typeface="+mn-ea"/>
                <a:cs typeface="+mn-cs"/>
              </a:rPr>
              <a:t>- Reducing face to face appointments</a:t>
            </a:r>
            <a:endParaRPr lang="en-GB" b="0" dirty="0">
              <a:effectLst/>
            </a:endParaRPr>
          </a:p>
          <a:p>
            <a:pPr rtl="0"/>
            <a:r>
              <a:rPr lang="en-GB" sz="1200" b="0" i="0" u="none" strike="noStrike" kern="1200" dirty="0">
                <a:solidFill>
                  <a:schemeClr val="tx1"/>
                </a:solidFill>
                <a:effectLst/>
                <a:latin typeface="+mn-lt"/>
                <a:ea typeface="+mn-ea"/>
                <a:cs typeface="+mn-cs"/>
              </a:rPr>
              <a:t>- Bookings, referrals and appointments management</a:t>
            </a:r>
            <a:endParaRPr lang="en-GB" b="0" dirty="0">
              <a:effectLst/>
            </a:endParaRPr>
          </a:p>
          <a:p>
            <a:pPr marL="171450" indent="-171450" rtl="0">
              <a:buFontTx/>
              <a:buChar char="-"/>
            </a:pPr>
            <a:r>
              <a:rPr lang="en-GB" sz="1200" b="0" i="0" u="none" strike="noStrike" kern="1200" dirty="0" err="1">
                <a:solidFill>
                  <a:schemeClr val="tx1"/>
                </a:solidFill>
                <a:effectLst/>
                <a:latin typeface="+mn-lt"/>
                <a:ea typeface="+mn-ea"/>
                <a:cs typeface="+mn-cs"/>
              </a:rPr>
              <a:t>eRostering</a:t>
            </a:r>
            <a:endParaRPr lang="en-GB" sz="1200" b="0" i="0" u="none" strike="noStrike" kern="1200" dirty="0">
              <a:solidFill>
                <a:schemeClr val="tx1"/>
              </a:solidFill>
              <a:effectLst/>
              <a:latin typeface="+mn-lt"/>
              <a:ea typeface="+mn-ea"/>
              <a:cs typeface="+mn-cs"/>
            </a:endParaRPr>
          </a:p>
          <a:p>
            <a:pPr marL="171450" indent="-171450" rtl="0">
              <a:buFontTx/>
              <a:buChar char="-"/>
            </a:pPr>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 Interoperable medication standards</a:t>
            </a:r>
            <a:endParaRPr lang="en-GB" b="0" dirty="0">
              <a:effectLst/>
            </a:endParaRPr>
          </a:p>
          <a:p>
            <a:pPr rtl="0"/>
            <a:r>
              <a:rPr lang="en-GB" sz="1200" b="0" i="0" u="none" strike="noStrike" kern="1200" dirty="0">
                <a:solidFill>
                  <a:schemeClr val="tx1"/>
                </a:solidFill>
                <a:effectLst/>
                <a:latin typeface="+mn-lt"/>
                <a:ea typeface="+mn-ea"/>
                <a:cs typeface="+mn-cs"/>
              </a:rPr>
              <a:t>- Assured citizen identity</a:t>
            </a:r>
            <a:endParaRPr lang="en-GB" b="0" dirty="0">
              <a:effectLst/>
            </a:endParaRPr>
          </a:p>
          <a:p>
            <a:r>
              <a:rPr lang="en-GB" dirty="0"/>
              <a:t/>
            </a:r>
            <a:br>
              <a:rPr lang="en-GB" dirty="0"/>
            </a:br>
            <a:endParaRPr lang="en-GB" b="0" dirty="0">
              <a:effectLst/>
            </a:endParaRP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BD2BE-0D39-469E-8B13-E83FE0E0A27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490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5EB8"/>
                </a:solidFill>
                <a:effectLst/>
                <a:uLnTx/>
                <a:uFillTx/>
                <a:latin typeface="Arial"/>
                <a:ea typeface="+mn-ea"/>
                <a:cs typeface="+mn-cs"/>
              </a:rPr>
              <a:t>Additionally we have delivered </a:t>
            </a:r>
            <a:r>
              <a:rPr kumimoji="0" lang="en-GB" sz="1200" b="1" i="0" u="none" strike="noStrike" kern="1200" cap="none" spc="0" normalizeH="0" baseline="0" noProof="0" dirty="0">
                <a:ln>
                  <a:noFill/>
                </a:ln>
                <a:solidFill>
                  <a:srgbClr val="005EB8"/>
                </a:solidFill>
                <a:effectLst/>
                <a:uLnTx/>
                <a:uFillTx/>
                <a:latin typeface="Arial"/>
                <a:ea typeface="+mn-ea"/>
                <a:cs typeface="+mn-cs"/>
              </a:rPr>
              <a:t>NHS </a:t>
            </a:r>
            <a:r>
              <a:rPr kumimoji="0" lang="en-GB" sz="1200" b="1" i="0" u="none" strike="noStrike" kern="1200" cap="none" spc="0" normalizeH="0" baseline="0" noProof="0" dirty="0" err="1">
                <a:ln>
                  <a:noFill/>
                </a:ln>
                <a:solidFill>
                  <a:srgbClr val="005EB8"/>
                </a:solidFill>
                <a:effectLst/>
                <a:uLnTx/>
                <a:uFillTx/>
                <a:latin typeface="Arial"/>
                <a:ea typeface="+mn-ea"/>
                <a:cs typeface="+mn-cs"/>
              </a:rPr>
              <a:t>WiFi</a:t>
            </a:r>
            <a:r>
              <a:rPr kumimoji="0" lang="en-GB" sz="1200" b="1" i="0" u="none" strike="noStrike" kern="1200" cap="none" spc="0" normalizeH="0" baseline="0" noProof="0" dirty="0">
                <a:ln>
                  <a:noFill/>
                </a:ln>
                <a:solidFill>
                  <a:srgbClr val="005EB8"/>
                </a:solidFill>
                <a:effectLst/>
                <a:uLnTx/>
                <a:uFillTx/>
                <a:latin typeface="Arial"/>
                <a:ea typeface="+mn-ea"/>
                <a:cs typeface="+mn-cs"/>
              </a:rPr>
              <a:t> </a:t>
            </a:r>
            <a:r>
              <a:rPr kumimoji="0" lang="en-GB" sz="1200" b="0" i="0" u="none" strike="noStrike" kern="1200" cap="none" spc="0" normalizeH="0" baseline="0" noProof="0" dirty="0">
                <a:ln>
                  <a:noFill/>
                </a:ln>
                <a:solidFill>
                  <a:srgbClr val="005EB8"/>
                </a:solidFill>
                <a:effectLst/>
                <a:uLnTx/>
                <a:uFillTx/>
                <a:latin typeface="Arial"/>
                <a:ea typeface="+mn-ea"/>
                <a:cs typeface="+mn-cs"/>
              </a:rPr>
              <a:t>will make sure everyone can access free, secure and consistent </a:t>
            </a:r>
            <a:r>
              <a:rPr kumimoji="0" lang="en-GB" sz="1200" b="0" i="0" u="none" strike="noStrike" kern="1200" cap="none" spc="0" normalizeH="0" baseline="0" noProof="0" dirty="0" err="1">
                <a:ln>
                  <a:noFill/>
                </a:ln>
                <a:solidFill>
                  <a:srgbClr val="005EB8"/>
                </a:solidFill>
                <a:effectLst/>
                <a:uLnTx/>
                <a:uFillTx/>
                <a:latin typeface="Arial"/>
                <a:ea typeface="+mn-ea"/>
                <a:cs typeface="+mn-cs"/>
              </a:rPr>
              <a:t>WiFi</a:t>
            </a:r>
            <a:r>
              <a:rPr kumimoji="0" lang="en-GB" sz="1200" b="0" i="0" u="none" strike="noStrike" kern="1200" cap="none" spc="0" normalizeH="0" baseline="0" noProof="0" dirty="0">
                <a:ln>
                  <a:noFill/>
                </a:ln>
                <a:solidFill>
                  <a:srgbClr val="005EB8"/>
                </a:solidFill>
                <a:effectLst/>
                <a:uLnTx/>
                <a:uFillTx/>
                <a:latin typeface="Arial"/>
                <a:ea typeface="+mn-ea"/>
                <a:cs typeface="+mn-cs"/>
              </a:rPr>
              <a:t> services at NHS sites across England.</a:t>
            </a:r>
          </a:p>
          <a:p>
            <a:endParaRPr lang="en-GB" dirty="0"/>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73BD2BE-0D39-469E-8B13-E83FE0E0A27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8"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48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304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1.bin"/><Relationship Id="rId5"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tags" Target="../tags/tag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xmlns=""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7" name="Picture 6" descr="A picture containing clipart&#10;&#10;Description generated with very high confidence">
            <a:extLst>
              <a:ext uri="{FF2B5EF4-FFF2-40B4-BE49-F238E27FC236}">
                <a16:creationId xmlns:a16="http://schemas.microsoft.com/office/drawing/2014/main" xmlns="" id="{18E0D45E-0B97-4E29-8499-AB2B710EB4A3}"/>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8" name="Text Box 4">
            <a:extLst>
              <a:ext uri="{FF2B5EF4-FFF2-40B4-BE49-F238E27FC236}">
                <a16:creationId xmlns:a16="http://schemas.microsoft.com/office/drawing/2014/main" xmlns="" id="{A426801C-6EF1-44D5-BB49-CF9B1BD26219}"/>
              </a:ext>
            </a:extLst>
          </p:cNvPr>
          <p:cNvSpPr txBox="1"/>
          <p:nvPr userDrawn="1"/>
        </p:nvSpPr>
        <p:spPr>
          <a:xfrm>
            <a:off x="4099560" y="5714168"/>
            <a:ext cx="3992880" cy="4064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Content Placeholder 16">
            <a:extLst>
              <a:ext uri="{FF2B5EF4-FFF2-40B4-BE49-F238E27FC236}">
                <a16:creationId xmlns:a16="http://schemas.microsoft.com/office/drawing/2014/main" xmlns="" id="{2E504B7B-6AD1-45D7-8AE3-FA3C863D3A2A}"/>
              </a:ext>
            </a:extLst>
          </p:cNvPr>
          <p:cNvPicPr>
            <a:picLocks noChangeAspect="1"/>
          </p:cNvPicPr>
          <p:nvPr userDrawn="1"/>
        </p:nvPicPr>
        <p:blipFill>
          <a:blip r:embed="rId3"/>
          <a:stretch>
            <a:fillRect/>
          </a:stretch>
        </p:blipFill>
        <p:spPr>
          <a:xfrm>
            <a:off x="0" y="6213677"/>
            <a:ext cx="12211879" cy="413293"/>
          </a:xfrm>
          <a:prstGeom prst="rect">
            <a:avLst/>
          </a:prstGeom>
        </p:spPr>
      </p:pic>
    </p:spTree>
    <p:extLst>
      <p:ext uri="{BB962C8B-B14F-4D97-AF65-F5344CB8AC3E}">
        <p14:creationId xmlns:p14="http://schemas.microsoft.com/office/powerpoint/2010/main" val="350672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17125" y="1160525"/>
            <a:ext cx="12209124" cy="5697475"/>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00" dirty="0"/>
          </a:p>
        </p:txBody>
      </p:sp>
      <p:sp>
        <p:nvSpPr>
          <p:cNvPr id="33" name="Title 1">
            <a:extLst>
              <a:ext uri="{FF2B5EF4-FFF2-40B4-BE49-F238E27FC236}">
                <a16:creationId xmlns:a16="http://schemas.microsoft.com/office/drawing/2014/main" xmlns="" id="{70635ABA-2DF3-40B4-8516-999B5107C659}"/>
              </a:ext>
            </a:extLst>
          </p:cNvPr>
          <p:cNvSpPr>
            <a:spLocks noGrp="1"/>
          </p:cNvSpPr>
          <p:nvPr>
            <p:ph type="title" hasCustomPrompt="1"/>
          </p:nvPr>
        </p:nvSpPr>
        <p:spPr>
          <a:xfrm>
            <a:off x="623392" y="356659"/>
            <a:ext cx="10176000" cy="706091"/>
          </a:xfrm>
        </p:spPr>
        <p:txBody>
          <a:bodyPr lIns="0" tIns="0" rIns="0" bIns="0" anchor="t">
            <a:normAutofit/>
          </a:bodyPr>
          <a:lstStyle>
            <a:lvl1pPr>
              <a:defRPr sz="4000" b="1" spc="-53" baseline="0">
                <a:ln>
                  <a:solidFill>
                    <a:schemeClr val="bg1"/>
                  </a:solidFill>
                </a:ln>
                <a:solidFill>
                  <a:srgbClr val="FFFFFF"/>
                </a:solidFill>
                <a:effectLst/>
              </a:defRPr>
            </a:lvl1pPr>
          </a:lstStyle>
          <a:p>
            <a:r>
              <a:rPr lang="en-US" dirty="0"/>
              <a:t>Heading – size 30 </a:t>
            </a:r>
            <a:endParaRPr lang="en-GB" dirty="0"/>
          </a:p>
        </p:txBody>
      </p:sp>
      <p:sp>
        <p:nvSpPr>
          <p:cNvPr id="10" name="Text Placeholder 9">
            <a:extLst>
              <a:ext uri="{FF2B5EF4-FFF2-40B4-BE49-F238E27FC236}">
                <a16:creationId xmlns:a16="http://schemas.microsoft.com/office/drawing/2014/main" xmlns="" id="{9B423653-692B-49A1-9509-B8410B43264F}"/>
              </a:ext>
            </a:extLst>
          </p:cNvPr>
          <p:cNvSpPr>
            <a:spLocks noGrp="1"/>
          </p:cNvSpPr>
          <p:nvPr>
            <p:ph type="body" sz="quarter" idx="10" hasCustomPrompt="1"/>
          </p:nvPr>
        </p:nvSpPr>
        <p:spPr>
          <a:xfrm>
            <a:off x="414676" y="1508787"/>
            <a:ext cx="11328400" cy="4525433"/>
          </a:xfrm>
        </p:spPr>
        <p:txBody>
          <a:bodyPr>
            <a:noAutofit/>
          </a:bodyPr>
          <a:lstStyle>
            <a:lvl1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sz="2400">
                <a:solidFill>
                  <a:srgbClr val="FFFFFF"/>
                </a:solidFill>
              </a:defRPr>
            </a:lvl1pPr>
          </a:lstStyle>
          <a:p>
            <a:pPr marL="380990" marR="0" lvl="0" indent="-380990" algn="l" defTabSz="1219170" rtl="0" eaLnBrk="1" fontAlgn="auto" latinLnBrk="0" hangingPunct="1">
              <a:lnSpc>
                <a:spcPct val="100000"/>
              </a:lnSpc>
              <a:spcBef>
                <a:spcPts val="0"/>
              </a:spcBef>
              <a:spcAft>
                <a:spcPts val="0"/>
              </a:spcAft>
              <a:buClrTx/>
              <a:buSzTx/>
              <a:tabLst/>
              <a:defRPr/>
            </a:pPr>
            <a:r>
              <a:rPr lang="en-GB" sz="2400" dirty="0"/>
              <a:t>Bullet points: Ideal size 18, minimum size 16</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t>If desired, use</a:t>
            </a:r>
            <a:r>
              <a:rPr lang="en-GB" sz="2400" dirty="0">
                <a:solidFill>
                  <a:srgbClr val="AE2573"/>
                </a:solidFill>
                <a:effectLst>
                  <a:glow>
                    <a:srgbClr val="FFFFFF"/>
                  </a:glow>
                </a:effectLst>
              </a:rPr>
              <a:t> </a:t>
            </a:r>
            <a:r>
              <a:rPr lang="en-GB" sz="2400" dirty="0"/>
              <a:t>to </a:t>
            </a:r>
            <a:r>
              <a:rPr lang="en-GB" dirty="0">
                <a:solidFill>
                  <a:schemeClr val="tx2"/>
                </a:solidFill>
              </a:rPr>
              <a:t>teal</a:t>
            </a:r>
            <a:r>
              <a:rPr lang="en-GB" sz="2400" dirty="0"/>
              <a:t> emphasise a max of two words per bullet</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t>No </a:t>
            </a:r>
            <a:r>
              <a:rPr lang="en-GB" sz="2400" dirty="0" err="1"/>
              <a:t>fullstop</a:t>
            </a:r>
            <a:r>
              <a:rPr lang="en-GB" sz="2400" dirty="0"/>
              <a:t> </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t>Like this</a:t>
            </a:r>
          </a:p>
        </p:txBody>
      </p:sp>
      <p:pic>
        <p:nvPicPr>
          <p:cNvPr id="5" name="Picture 4">
            <a:extLst>
              <a:ext uri="{FF2B5EF4-FFF2-40B4-BE49-F238E27FC236}">
                <a16:creationId xmlns:a16="http://schemas.microsoft.com/office/drawing/2014/main" xmlns="" id="{F02C9675-CAAB-41C8-B2A5-E2681D4E8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2098" y="226251"/>
            <a:ext cx="1994588" cy="917511"/>
          </a:xfrm>
          <a:prstGeom prst="rect">
            <a:avLst/>
          </a:prstGeom>
        </p:spPr>
      </p:pic>
    </p:spTree>
    <p:extLst>
      <p:ext uri="{BB962C8B-B14F-4D97-AF65-F5344CB8AC3E}">
        <p14:creationId xmlns:p14="http://schemas.microsoft.com/office/powerpoint/2010/main" val="2140723600"/>
      </p:ext>
    </p:extLst>
  </p:cSld>
  <p:clrMapOvr>
    <a:overrideClrMapping bg1="dk1" tx1="lt1" bg2="dk2" tx2="lt2" accent1="accent1" accent2="accent2" accent3="accent3" accent4="accent4" accent5="accent5" accent6="accent6" hlink="hlink" folHlink="folHlink"/>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4" name="Rectangle 3"/>
          <p:cNvSpPr/>
          <p:nvPr userDrawn="1"/>
        </p:nvSpPr>
        <p:spPr>
          <a:xfrm>
            <a:off x="0" y="1248000"/>
            <a:ext cx="12192000" cy="56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3" tIns="60936" rIns="121873" bIns="60936" rtlCol="0" anchor="ctr"/>
          <a:lstStyle/>
          <a:p>
            <a:pPr algn="ctr"/>
            <a:endParaRPr lang="en-GB" sz="2400">
              <a:solidFill>
                <a:srgbClr val="FFFFFF"/>
              </a:solidFill>
            </a:endParaRPr>
          </a:p>
        </p:txBody>
      </p:sp>
      <p:sp>
        <p:nvSpPr>
          <p:cNvPr id="2" name="Title 1"/>
          <p:cNvSpPr>
            <a:spLocks noGrp="1"/>
          </p:cNvSpPr>
          <p:nvPr>
            <p:ph type="title" hasCustomPrompt="1"/>
          </p:nvPr>
        </p:nvSpPr>
        <p:spPr>
          <a:xfrm>
            <a:off x="960000" y="480001"/>
            <a:ext cx="10176000" cy="706091"/>
          </a:xfrm>
        </p:spPr>
        <p:txBody>
          <a:bodyPr lIns="0" tIns="0" rIns="0" bIns="0" anchor="t">
            <a:normAutofit/>
          </a:bodyPr>
          <a:lstStyle>
            <a:lvl1pPr>
              <a:defRPr sz="4000" b="1" spc="-53" baseline="0">
                <a:solidFill>
                  <a:schemeClr val="accent1"/>
                </a:solidFill>
              </a:defRPr>
            </a:lvl1pPr>
          </a:lstStyle>
          <a:p>
            <a:r>
              <a:rPr lang="en-US"/>
              <a:t>Main Heading</a:t>
            </a:r>
            <a:endParaRPr lang="en-GB"/>
          </a:p>
        </p:txBody>
      </p:sp>
      <p:sp>
        <p:nvSpPr>
          <p:cNvPr id="3" name="Content Placeholder 2"/>
          <p:cNvSpPr>
            <a:spLocks noGrp="1"/>
          </p:cNvSpPr>
          <p:nvPr>
            <p:ph idx="1"/>
          </p:nvPr>
        </p:nvSpPr>
        <p:spPr>
          <a:xfrm>
            <a:off x="960000" y="1440000"/>
            <a:ext cx="10272000" cy="4581288"/>
          </a:xfrm>
        </p:spPr>
        <p:txBody>
          <a:bodyPr lIns="0" tIns="0" rIns="0" bIns="0"/>
          <a:lstStyle>
            <a:lvl1pPr>
              <a:defRPr sz="3200">
                <a:solidFill>
                  <a:schemeClr val="bg1"/>
                </a:solidFill>
              </a:defRPr>
            </a:lvl1pPr>
            <a:lvl2pPr>
              <a:defRPr sz="2800">
                <a:solidFill>
                  <a:schemeClr val="bg1"/>
                </a:solidFill>
              </a:defRPr>
            </a:lvl2pPr>
            <a:lvl3pPr marL="1523735" indent="-304744">
              <a:buFont typeface="Wingdings" panose="05000000000000000000" pitchFamily="2" charset="2"/>
              <a:buChar char="§"/>
              <a:defRPr sz="2400">
                <a:solidFill>
                  <a:schemeClr val="bg1"/>
                </a:solidFill>
              </a:defRPr>
            </a:lvl3pPr>
            <a:lvl4pPr>
              <a:defRPr sz="2800"/>
            </a:lvl4pPr>
            <a:lvl5pPr>
              <a:defRPr sz="2267"/>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8400256" y="6309323"/>
            <a:ext cx="2844800" cy="365125"/>
          </a:xfrm>
        </p:spPr>
        <p:txBody>
          <a:bodyPr/>
          <a:lstStyle>
            <a:lvl1pPr>
              <a:defRPr sz="1333">
                <a:solidFill>
                  <a:schemeClr val="bg1"/>
                </a:solidFill>
              </a:defRPr>
            </a:lvl1pPr>
          </a:lstStyle>
          <a:p>
            <a:fld id="{280AA684-6FB9-400F-B313-F111F0F48737}"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28368223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descr="A picture containing clipart&#10;&#10;Description generated with very high confidence">
            <a:extLst>
              <a:ext uri="{FF2B5EF4-FFF2-40B4-BE49-F238E27FC236}">
                <a16:creationId xmlns:a16="http://schemas.microsoft.com/office/drawing/2014/main" xmlns="" id="{284323AA-9573-44A2-B321-13F3CEFFCC69}"/>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370131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spid="_x0000_s3168" name="think-cell Slide" r:id="rId4" imgW="360" imgH="360" progId="TCLayout.ActiveDocument.1">
                  <p:embed/>
                </p:oleObj>
              </mc:Choice>
              <mc:Fallback>
                <p:oleObj name="think-cell Slide" r:id="rId4" imgW="360" imgH="36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7" y="163513"/>
            <a:ext cx="10301796" cy="831850"/>
          </a:xfrm>
        </p:spPr>
        <p:txBody>
          <a:bodyPr/>
          <a:lstStyle>
            <a:lvl1pPr>
              <a:defRPr/>
            </a:lvl1pPr>
          </a:lstStyle>
          <a:p>
            <a:r>
              <a:rPr lang="en-US" dirty="0"/>
              <a:t>Slide title</a:t>
            </a:r>
            <a:endParaRPr lang="en-GB" dirty="0"/>
          </a:p>
        </p:txBody>
      </p:sp>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0"/>
          <p:cNvSpPr>
            <a:spLocks noGrp="1"/>
          </p:cNvSpPr>
          <p:nvPr>
            <p:ph type="body" sz="quarter" idx="11" hasCustomPrompt="1"/>
          </p:nvPr>
        </p:nvSpPr>
        <p:spPr>
          <a:xfrm>
            <a:off x="579967" y="6293224"/>
            <a:ext cx="11032088" cy="304128"/>
          </a:xfrm>
          <a:prstGeom prst="rect">
            <a:avLst/>
          </a:prstGeom>
        </p:spPr>
        <p:txBody>
          <a:bodyPr anchor="b"/>
          <a:lstStyle>
            <a:lvl1pPr marL="0" indent="0">
              <a:buFont typeface="Arial" panose="020B0604020202020204" pitchFamily="34" charset="0"/>
              <a:buNone/>
              <a:defRPr sz="750" b="0"/>
            </a:lvl1pPr>
            <a:lvl2pPr marL="270266" indent="-138110">
              <a:buFont typeface="Arial" panose="020B0604020202020204" pitchFamily="34" charset="0"/>
              <a:buChar char="•"/>
              <a:defRPr sz="1050"/>
            </a:lvl2pPr>
            <a:lvl3pPr marL="540530" indent="-208355">
              <a:buFont typeface="Courier New" panose="02070309020205020404" pitchFamily="49" charset="0"/>
              <a:buChar char="o"/>
              <a:defRPr sz="1050" baseline="0"/>
            </a:lvl3pPr>
          </a:lstStyle>
          <a:p>
            <a:pPr lvl="0"/>
            <a:r>
              <a:rPr lang="en-US" dirty="0"/>
              <a:t>Click to add notes or sources</a:t>
            </a:r>
          </a:p>
        </p:txBody>
      </p:sp>
    </p:spTree>
    <p:extLst>
      <p:ext uri="{BB962C8B-B14F-4D97-AF65-F5344CB8AC3E}">
        <p14:creationId xmlns:p14="http://schemas.microsoft.com/office/powerpoint/2010/main" val="266304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Graph Layout: 02">
    <p:bg>
      <p:bgPr>
        <a:solidFill>
          <a:schemeClr val="bg1"/>
        </a:solidFill>
        <a:effectLst/>
      </p:bgPr>
    </p:bg>
    <p:spTree>
      <p:nvGrpSpPr>
        <p:cNvPr id="1" name=""/>
        <p:cNvGrpSpPr/>
        <p:nvPr/>
      </p:nvGrpSpPr>
      <p:grpSpPr>
        <a:xfrm>
          <a:off x="0" y="0"/>
          <a:ext cx="0" cy="0"/>
          <a:chOff x="0" y="0"/>
          <a:chExt cx="0" cy="0"/>
        </a:xfrm>
      </p:grpSpPr>
      <p:sp>
        <p:nvSpPr>
          <p:cNvPr id="53" name="Title 1"/>
          <p:cNvSpPr>
            <a:spLocks noGrp="1"/>
          </p:cNvSpPr>
          <p:nvPr>
            <p:ph type="ctrTitle"/>
          </p:nvPr>
        </p:nvSpPr>
        <p:spPr>
          <a:xfrm>
            <a:off x="209533" y="289173"/>
            <a:ext cx="11784267" cy="947956"/>
          </a:xfrm>
          <a:effectLst/>
        </p:spPr>
        <p:txBody>
          <a:bodyPr anchor="t">
            <a:noAutofit/>
          </a:bodyPr>
          <a:lstStyle>
            <a:lvl1pPr algn="l">
              <a:lnSpc>
                <a:spcPct val="100000"/>
              </a:lnSpc>
              <a:defRPr sz="2600" spc="0" baseline="0">
                <a:solidFill>
                  <a:srgbClr val="4C515A"/>
                </a:solidFill>
                <a:effectLst/>
              </a:defRPr>
            </a:lvl1pPr>
          </a:lstStyle>
          <a:p>
            <a:endParaRPr lang="en-US" dirty="0"/>
          </a:p>
        </p:txBody>
      </p:sp>
      <p:sp>
        <p:nvSpPr>
          <p:cNvPr id="57" name="Chart Placeholder 5"/>
          <p:cNvSpPr>
            <a:spLocks noGrp="1"/>
          </p:cNvSpPr>
          <p:nvPr>
            <p:ph type="chart" sz="quarter" idx="19"/>
          </p:nvPr>
        </p:nvSpPr>
        <p:spPr>
          <a:xfrm>
            <a:off x="199931" y="1306136"/>
            <a:ext cx="11794845" cy="4103087"/>
          </a:xfrm>
        </p:spPr>
        <p:txBody>
          <a:bodyPr>
            <a:normAutofit/>
          </a:bodyPr>
          <a:lstStyle>
            <a:lvl1pPr>
              <a:defRPr sz="1300">
                <a:solidFill>
                  <a:srgbClr val="4C515A"/>
                </a:solidFill>
              </a:defRPr>
            </a:lvl1pPr>
          </a:lstStyle>
          <a:p>
            <a:endParaRPr lang="en-US" dirty="0"/>
          </a:p>
        </p:txBody>
      </p:sp>
      <p:sp>
        <p:nvSpPr>
          <p:cNvPr id="6" name="Text Placeholder 5"/>
          <p:cNvSpPr>
            <a:spLocks noGrp="1"/>
          </p:cNvSpPr>
          <p:nvPr>
            <p:ph type="body" sz="quarter" idx="22" hasCustomPrompt="1"/>
          </p:nvPr>
        </p:nvSpPr>
        <p:spPr>
          <a:xfrm>
            <a:off x="209534" y="78497"/>
            <a:ext cx="2285317" cy="141670"/>
          </a:xfrm>
        </p:spPr>
        <p:txBody>
          <a:bodyPr>
            <a:noAutofit/>
          </a:bodyPr>
          <a:lstStyle>
            <a:lvl1pPr marL="0" indent="0">
              <a:buNone/>
              <a:defRPr sz="1200" b="1">
                <a:solidFill>
                  <a:schemeClr val="tx1">
                    <a:lumMod val="60000"/>
                    <a:lumOff val="40000"/>
                  </a:schemeClr>
                </a:solidFill>
                <a:latin typeface="Trebuchet MS" charset="0"/>
                <a:ea typeface="Trebuchet MS" charset="0"/>
                <a:cs typeface="Trebuchet MS" charset="0"/>
              </a:defRPr>
            </a:lvl1pPr>
            <a:lvl2pPr marL="171446" indent="0">
              <a:buNone/>
              <a:defRPr sz="1200"/>
            </a:lvl2pPr>
            <a:lvl3pPr marL="344479" indent="0">
              <a:buNone/>
              <a:defRPr sz="1200"/>
            </a:lvl3pPr>
            <a:lvl4pPr marL="515925" indent="0">
              <a:buNone/>
              <a:defRPr sz="1200"/>
            </a:lvl4pPr>
            <a:lvl5pPr marL="687371" indent="0">
              <a:buNone/>
              <a:defRPr sz="1200"/>
            </a:lvl5pPr>
          </a:lstStyle>
          <a:p>
            <a:pPr lvl="0"/>
            <a:r>
              <a:rPr lang="en-US" dirty="0"/>
              <a:t>Exhibit #</a:t>
            </a:r>
          </a:p>
        </p:txBody>
      </p:sp>
      <p:sp>
        <p:nvSpPr>
          <p:cNvPr id="7" name="TextBox 6"/>
          <p:cNvSpPr txBox="1"/>
          <p:nvPr userDrawn="1"/>
        </p:nvSpPr>
        <p:spPr>
          <a:xfrm>
            <a:off x="2207568" y="6368920"/>
            <a:ext cx="9024877" cy="408452"/>
          </a:xfrm>
          <a:prstGeom prst="rect">
            <a:avLst/>
          </a:prstGeom>
          <a:noFill/>
        </p:spPr>
        <p:txBody>
          <a:bodyPr wrap="square" lIns="0" tIns="0" rIns="0" bIns="0" rtlCol="0" anchor="b" anchorCtr="0">
            <a:no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dirty="0">
                <a:solidFill>
                  <a:schemeClr val="tx1">
                    <a:lumMod val="60000"/>
                    <a:lumOff val="40000"/>
                  </a:schemeClr>
                </a:solidFill>
              </a:rPr>
              <a:t>E. C.</a:t>
            </a:r>
            <a:r>
              <a:rPr lang="en-US" sz="900" baseline="0" dirty="0">
                <a:solidFill>
                  <a:schemeClr val="tx1">
                    <a:lumMod val="60000"/>
                    <a:lumOff val="40000"/>
                  </a:schemeClr>
                </a:solidFill>
              </a:rPr>
              <a:t> Schneider</a:t>
            </a:r>
            <a:r>
              <a:rPr lang="en-US" sz="900" dirty="0">
                <a:solidFill>
                  <a:schemeClr val="tx1">
                    <a:lumMod val="60000"/>
                    <a:lumOff val="40000"/>
                  </a:schemeClr>
                </a:solidFill>
              </a:rPr>
              <a:t>, D. O. </a:t>
            </a:r>
            <a:r>
              <a:rPr lang="en-US" sz="900" dirty="0" err="1">
                <a:solidFill>
                  <a:schemeClr val="tx1">
                    <a:lumMod val="60000"/>
                    <a:lumOff val="40000"/>
                  </a:schemeClr>
                </a:solidFill>
              </a:rPr>
              <a:t>Sarnak</a:t>
            </a:r>
            <a:r>
              <a:rPr lang="en-US" sz="900" dirty="0">
                <a:solidFill>
                  <a:schemeClr val="tx1">
                    <a:lumMod val="60000"/>
                    <a:lumOff val="40000"/>
                  </a:schemeClr>
                </a:solidFill>
              </a:rPr>
              <a:t>, D.</a:t>
            </a:r>
            <a:r>
              <a:rPr lang="en-US" sz="900" baseline="0" dirty="0">
                <a:solidFill>
                  <a:schemeClr val="tx1">
                    <a:lumMod val="60000"/>
                    <a:lumOff val="40000"/>
                  </a:schemeClr>
                </a:solidFill>
              </a:rPr>
              <a:t> Squires, </a:t>
            </a:r>
            <a:r>
              <a:rPr lang="en-US" sz="900" dirty="0">
                <a:solidFill>
                  <a:schemeClr val="tx1">
                    <a:lumMod val="60000"/>
                    <a:lumOff val="40000"/>
                  </a:schemeClr>
                </a:solidFill>
              </a:rPr>
              <a:t>A. Shah, and M. M. Doty, </a:t>
            </a:r>
            <a:r>
              <a:rPr lang="en-US" sz="900" i="1" dirty="0">
                <a:solidFill>
                  <a:schemeClr val="tx1">
                    <a:lumMod val="60000"/>
                    <a:lumOff val="40000"/>
                  </a:schemeClr>
                </a:solidFill>
              </a:rPr>
              <a:t>Mirror,</a:t>
            </a:r>
            <a:r>
              <a:rPr lang="en-US" sz="900" i="1" baseline="0" dirty="0">
                <a:solidFill>
                  <a:schemeClr val="tx1">
                    <a:lumMod val="60000"/>
                    <a:lumOff val="40000"/>
                  </a:schemeClr>
                </a:solidFill>
              </a:rPr>
              <a:t> Mirror: How the U.S. Health Care System Compares Internationally at a Time of Radical Change,</a:t>
            </a:r>
            <a:r>
              <a:rPr lang="en-US" sz="900" i="1" dirty="0">
                <a:solidFill>
                  <a:schemeClr val="tx1">
                    <a:lumMod val="60000"/>
                    <a:lumOff val="40000"/>
                  </a:schemeClr>
                </a:solidFill>
              </a:rPr>
              <a:t> </a:t>
            </a:r>
            <a:r>
              <a:rPr lang="en-US" sz="900" dirty="0">
                <a:solidFill>
                  <a:schemeClr val="tx1">
                    <a:lumMod val="60000"/>
                    <a:lumOff val="40000"/>
                  </a:schemeClr>
                </a:solidFill>
              </a:rPr>
              <a:t>The Commonwealth Fund, July 2017.</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339" t="9092" r="7027" b="31817"/>
          <a:stretch/>
        </p:blipFill>
        <p:spPr>
          <a:xfrm>
            <a:off x="47328" y="6345324"/>
            <a:ext cx="1968219" cy="468052"/>
          </a:xfrm>
          <a:prstGeom prst="rect">
            <a:avLst/>
          </a:prstGeom>
        </p:spPr>
      </p:pic>
      <p:cxnSp>
        <p:nvCxnSpPr>
          <p:cNvPr id="9" name="Straight Connector 8"/>
          <p:cNvCxnSpPr>
            <a:cxnSpLocks/>
          </p:cNvCxnSpPr>
          <p:nvPr userDrawn="1"/>
        </p:nvCxnSpPr>
        <p:spPr>
          <a:xfrm flipH="1">
            <a:off x="95334" y="6309320"/>
            <a:ext cx="12001332" cy="0"/>
          </a:xfrm>
          <a:prstGeom prst="line">
            <a:avLst/>
          </a:prstGeom>
          <a:ln>
            <a:solidFill>
              <a:srgbClr val="ABAB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413195"/>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92EE-75FC-2741-81EA-5B175A78378A}"/>
              </a:ext>
            </a:extLst>
          </p:cNvPr>
          <p:cNvSpPr>
            <a:spLocks noGrp="1"/>
          </p:cNvSpPr>
          <p:nvPr>
            <p:ph type="title"/>
          </p:nvPr>
        </p:nvSpPr>
        <p:spPr/>
        <p:txBody>
          <a:bodyPr/>
          <a:lstStyle/>
          <a:p>
            <a:r>
              <a:rPr lang="en-GB"/>
              <a:t>Click to edit Master title style</a:t>
            </a:r>
            <a:endParaRPr lang="en-US"/>
          </a:p>
        </p:txBody>
      </p:sp>
      <p:pic>
        <p:nvPicPr>
          <p:cNvPr id="4" name="Picture 3" descr="A group of people standing around a table&#10;&#10;Description automatically generated">
            <a:extLst>
              <a:ext uri="{FF2B5EF4-FFF2-40B4-BE49-F238E27FC236}">
                <a16:creationId xmlns:a16="http://schemas.microsoft.com/office/drawing/2014/main" xmlns="" id="{75E94F95-C441-6244-8F30-91E0635DAD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821"/>
          <a:stretch/>
        </p:blipFill>
        <p:spPr>
          <a:xfrm>
            <a:off x="0" y="-1"/>
            <a:ext cx="12192000" cy="6857999"/>
          </a:xfrm>
          <a:prstGeom prst="rect">
            <a:avLst/>
          </a:prstGeom>
        </p:spPr>
      </p:pic>
      <p:sp>
        <p:nvSpPr>
          <p:cNvPr id="5" name="Rectangle 4">
            <a:extLst>
              <a:ext uri="{FF2B5EF4-FFF2-40B4-BE49-F238E27FC236}">
                <a16:creationId xmlns:a16="http://schemas.microsoft.com/office/drawing/2014/main" xmlns="" id="{8F89EBE7-9EAD-4341-9453-6F053E3EA4A4}"/>
              </a:ext>
            </a:extLst>
          </p:cNvPr>
          <p:cNvSpPr/>
          <p:nvPr userDrawn="1"/>
        </p:nvSpPr>
        <p:spPr>
          <a:xfrm>
            <a:off x="0" y="-2"/>
            <a:ext cx="12182475" cy="6858000"/>
          </a:xfrm>
          <a:prstGeom prst="rect">
            <a:avLst/>
          </a:prstGeom>
          <a:solidFill>
            <a:srgbClr val="0080B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 id="{76B58DF6-4DAE-4543-BD03-69A22A1485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325" y="5956349"/>
            <a:ext cx="2074032" cy="520652"/>
          </a:xfrm>
          <a:prstGeom prst="rect">
            <a:avLst/>
          </a:prstGeom>
        </p:spPr>
      </p:pic>
      <p:pic>
        <p:nvPicPr>
          <p:cNvPr id="7" name="Picture 6">
            <a:extLst>
              <a:ext uri="{FF2B5EF4-FFF2-40B4-BE49-F238E27FC236}">
                <a16:creationId xmlns:a16="http://schemas.microsoft.com/office/drawing/2014/main" xmlns="" id="{8A7D62B1-F699-5244-9325-AEADCB9064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6036" y="5572125"/>
            <a:ext cx="3461640" cy="1179665"/>
          </a:xfrm>
          <a:prstGeom prst="rect">
            <a:avLst/>
          </a:prstGeom>
        </p:spPr>
      </p:pic>
    </p:spTree>
    <p:extLst>
      <p:ext uri="{BB962C8B-B14F-4D97-AF65-F5344CB8AC3E}">
        <p14:creationId xmlns:p14="http://schemas.microsoft.com/office/powerpoint/2010/main" val="4161993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a:xfrm>
            <a:off x="677333" y="6508750"/>
            <a:ext cx="2844800" cy="198438"/>
          </a:xfrm>
          <a:prstGeom prst="rect">
            <a:avLst/>
          </a:prstGeom>
        </p:spPr>
        <p:txBody>
          <a:bodyPr/>
          <a:lstStyle>
            <a:lvl1pPr>
              <a:defRPr/>
            </a:lvl1pPr>
          </a:lstStyle>
          <a:p>
            <a:pPr>
              <a:defRPr/>
            </a:pPr>
            <a:fld id="{76BDCC66-89FF-4504-B710-F03882A5E74D}" type="datetime1">
              <a:rPr lang="en-GB"/>
              <a:pPr>
                <a:defRPr/>
              </a:pPr>
              <a:t>23/01/2020</a:t>
            </a:fld>
            <a:endParaRPr lang="en-GB" dirty="0"/>
          </a:p>
        </p:txBody>
      </p:sp>
      <p:sp>
        <p:nvSpPr>
          <p:cNvPr id="4" name="Footer Placeholder 4"/>
          <p:cNvSpPr>
            <a:spLocks noGrp="1"/>
          </p:cNvSpPr>
          <p:nvPr>
            <p:ph type="ftr" sz="quarter" idx="11"/>
          </p:nvPr>
        </p:nvSpPr>
        <p:spPr>
          <a:xfrm>
            <a:off x="4165600" y="6519864"/>
            <a:ext cx="3860800" cy="198437"/>
          </a:xfrm>
          <a:prstGeom prst="rect">
            <a:avLst/>
          </a:prstGeom>
        </p:spPr>
        <p:txBody>
          <a:bodyPr/>
          <a:lstStyle>
            <a:lvl1pPr>
              <a:defRPr/>
            </a:lvl1pPr>
          </a:lstStyle>
          <a:p>
            <a:pPr>
              <a:defRPr/>
            </a:pPr>
            <a:endParaRPr lang="en-GB"/>
          </a:p>
        </p:txBody>
      </p:sp>
      <p:sp>
        <p:nvSpPr>
          <p:cNvPr id="5" name="Slide Number Placeholder 5"/>
          <p:cNvSpPr>
            <a:spLocks noGrp="1"/>
          </p:cNvSpPr>
          <p:nvPr>
            <p:ph type="sldNum" sz="quarter" idx="12"/>
          </p:nvPr>
        </p:nvSpPr>
        <p:spPr>
          <a:xfrm>
            <a:off x="10703985" y="6524625"/>
            <a:ext cx="814916" cy="198438"/>
          </a:xfrm>
          <a:prstGeom prst="rect">
            <a:avLst/>
          </a:prstGeom>
        </p:spPr>
        <p:txBody>
          <a:bodyPr/>
          <a:lstStyle>
            <a:lvl1pPr>
              <a:defRPr/>
            </a:lvl1pPr>
          </a:lstStyle>
          <a:p>
            <a:pPr>
              <a:defRPr/>
            </a:pPr>
            <a:fld id="{0DCA2923-7F86-4043-B213-F2602E092B35}" type="slidenum">
              <a:rPr lang="en-GB" altLang="en-US"/>
              <a:pPr>
                <a:defRPr/>
              </a:pPr>
              <a:t>‹#›</a:t>
            </a:fld>
            <a:endParaRPr lang="en-GB" altLang="en-US" dirty="0"/>
          </a:p>
        </p:txBody>
      </p:sp>
    </p:spTree>
    <p:extLst>
      <p:ext uri="{BB962C8B-B14F-4D97-AF65-F5344CB8AC3E}">
        <p14:creationId xmlns:p14="http://schemas.microsoft.com/office/powerpoint/2010/main" val="4137121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7DE7D0A-5CC0-CD4F-AD63-02ED5F8284D6}" type="slidenum">
              <a:rPr lang="en-US" smtClean="0"/>
              <a:pPr/>
              <a:t>‹#›</a:t>
            </a:fld>
            <a:endParaRPr lang="en-US" dirty="0"/>
          </a:p>
        </p:txBody>
      </p:sp>
      <p:sp>
        <p:nvSpPr>
          <p:cNvPr id="4" name="Content Placeholder 2"/>
          <p:cNvSpPr>
            <a:spLocks noGrp="1"/>
          </p:cNvSpPr>
          <p:nvPr>
            <p:ph idx="1"/>
          </p:nvPr>
        </p:nvSpPr>
        <p:spPr>
          <a:xfrm>
            <a:off x="609601" y="1680295"/>
            <a:ext cx="10455609" cy="395073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8253452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097480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rgbClr val="FFFFFF"/>
        </a:solidFill>
        <a:effectLst/>
      </p:bgPr>
    </p:bg>
    <p:spTree>
      <p:nvGrpSpPr>
        <p:cNvPr id="1" name="Shape 64"/>
        <p:cNvGrpSpPr/>
        <p:nvPr/>
      </p:nvGrpSpPr>
      <p:grpSpPr>
        <a:xfrm>
          <a:off x="0" y="0"/>
          <a:ext cx="0" cy="0"/>
          <a:chOff x="0" y="0"/>
          <a:chExt cx="0" cy="0"/>
        </a:xfrm>
      </p:grpSpPr>
      <p:sp>
        <p:nvSpPr>
          <p:cNvPr id="65" name="Google Shape;65;p12"/>
          <p:cNvSpPr/>
          <p:nvPr/>
        </p:nvSpPr>
        <p:spPr>
          <a:xfrm>
            <a:off x="6192011" y="0"/>
            <a:ext cx="6012055" cy="6858000"/>
          </a:xfrm>
          <a:prstGeom prst="rect">
            <a:avLst/>
          </a:prstGeom>
          <a:solidFill>
            <a:schemeClr val="dk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6" name="Google Shape;66;p12"/>
          <p:cNvSpPr txBox="1">
            <a:spLocks noGrp="1"/>
          </p:cNvSpPr>
          <p:nvPr>
            <p:ph type="title"/>
          </p:nvPr>
        </p:nvSpPr>
        <p:spPr>
          <a:xfrm>
            <a:off x="623392" y="356659"/>
            <a:ext cx="10176000" cy="706091"/>
          </a:xfrm>
          <a:prstGeom prst="rect">
            <a:avLst/>
          </a:prstGeom>
          <a:noFill/>
          <a:ln>
            <a:noFill/>
          </a:ln>
        </p:spPr>
        <p:txBody>
          <a:bodyPr spcFirstLastPara="1" wrap="square" lIns="0" tIns="0" rIns="0" bIns="0" anchor="t" anchorCtr="0"/>
          <a:lstStyle>
            <a:lvl1pPr lvl="0" algn="l">
              <a:spcBef>
                <a:spcPts val="0"/>
              </a:spcBef>
              <a:spcAft>
                <a:spcPts val="0"/>
              </a:spcAft>
              <a:buClr>
                <a:srgbClr val="FFFFFF"/>
              </a:buClr>
              <a:buSzPts val="3000"/>
              <a:buFont typeface="Arial"/>
              <a:buNone/>
              <a:defRPr sz="40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
          <p:cNvSpPr txBox="1">
            <a:spLocks noGrp="1"/>
          </p:cNvSpPr>
          <p:nvPr>
            <p:ph type="body" idx="1"/>
          </p:nvPr>
        </p:nvSpPr>
        <p:spPr>
          <a:xfrm>
            <a:off x="623392" y="1508787"/>
            <a:ext cx="5376333" cy="4512733"/>
          </a:xfrm>
          <a:prstGeom prst="rect">
            <a:avLst/>
          </a:prstGeom>
          <a:noFill/>
          <a:ln>
            <a:noFill/>
          </a:ln>
        </p:spPr>
        <p:txBody>
          <a:bodyPr spcFirstLastPara="1" wrap="square" lIns="91425" tIns="45700" rIns="91425" bIns="45700" anchor="t" anchorCtr="0"/>
          <a:lstStyle>
            <a:lvl1pPr marL="609585" marR="0" lvl="0" indent="-457189" algn="l">
              <a:lnSpc>
                <a:spcPct val="100000"/>
              </a:lnSpc>
              <a:spcBef>
                <a:spcPts val="0"/>
              </a:spcBef>
              <a:spcAft>
                <a:spcPts val="0"/>
              </a:spcAft>
              <a:buClr>
                <a:schemeClr val="accent1"/>
              </a:buClr>
              <a:buSzPts val="1800"/>
              <a:buFont typeface="Arial"/>
              <a:buChar char="•"/>
              <a:defRPr sz="2400">
                <a:solidFill>
                  <a:schemeClr val="accent1"/>
                </a:solidFill>
              </a:defRPr>
            </a:lvl1pPr>
            <a:lvl2pPr marL="1219170" lvl="1" indent="-457189" algn="l">
              <a:spcBef>
                <a:spcPts val="480"/>
              </a:spcBef>
              <a:spcAft>
                <a:spcPts val="0"/>
              </a:spcAft>
              <a:buClr>
                <a:schemeClr val="accent1"/>
              </a:buClr>
              <a:buSzPts val="1800"/>
              <a:buChar char="–"/>
              <a:defRPr/>
            </a:lvl2pPr>
            <a:lvl3pPr marL="1828754" lvl="2" indent="-457189" algn="l">
              <a:spcBef>
                <a:spcPts val="480"/>
              </a:spcBef>
              <a:spcAft>
                <a:spcPts val="0"/>
              </a:spcAft>
              <a:buClr>
                <a:schemeClr val="accent1"/>
              </a:buClr>
              <a:buSzPts val="1800"/>
              <a:buChar char="•"/>
              <a:defRPr/>
            </a:lvl3pPr>
            <a:lvl4pPr marL="2438339" lvl="3" indent="-457189" algn="l">
              <a:spcBef>
                <a:spcPts val="480"/>
              </a:spcBef>
              <a:spcAft>
                <a:spcPts val="0"/>
              </a:spcAft>
              <a:buClr>
                <a:schemeClr val="accent1"/>
              </a:buClr>
              <a:buSzPts val="1800"/>
              <a:buChar char="–"/>
              <a:defRPr/>
            </a:lvl4pPr>
            <a:lvl5pPr marL="3047924" lvl="4" indent="-457189" algn="l">
              <a:spcBef>
                <a:spcPts val="480"/>
              </a:spcBef>
              <a:spcAft>
                <a:spcPts val="0"/>
              </a:spcAft>
              <a:buClr>
                <a:schemeClr val="accen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pic>
        <p:nvPicPr>
          <p:cNvPr id="68" name="Google Shape;68;p12"/>
          <p:cNvPicPr preferRelativeResize="0"/>
          <p:nvPr/>
        </p:nvPicPr>
        <p:blipFill rotWithShape="1">
          <a:blip r:embed="rId2">
            <a:alphaModFix/>
          </a:blip>
          <a:srcRect/>
          <a:stretch/>
        </p:blipFill>
        <p:spPr>
          <a:xfrm>
            <a:off x="9936427" y="260649"/>
            <a:ext cx="1994588" cy="917511"/>
          </a:xfrm>
          <a:prstGeom prst="rect">
            <a:avLst/>
          </a:prstGeom>
          <a:noFill/>
          <a:ln>
            <a:noFill/>
          </a:ln>
        </p:spPr>
      </p:pic>
    </p:spTree>
    <p:extLst>
      <p:ext uri="{BB962C8B-B14F-4D97-AF65-F5344CB8AC3E}">
        <p14:creationId xmlns:p14="http://schemas.microsoft.com/office/powerpoint/2010/main" val="11029974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23/01/2020</a:t>
            </a:fld>
            <a:endParaRPr lang="en-GB" dirty="0"/>
          </a:p>
        </p:txBody>
      </p:sp>
      <p:sp>
        <p:nvSpPr>
          <p:cNvPr id="5" name="Footer Placeholder 4">
            <a:extLst>
              <a:ext uri="{FF2B5EF4-FFF2-40B4-BE49-F238E27FC236}">
                <a16:creationId xmlns:a16="http://schemas.microsoft.com/office/drawing/2014/main" xmlns=""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28347895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hyperlink" Target="http://dangerousharvests.blogspot.com/2011/02/is-productivity-four-letter-word-in.html" TargetMode="External"/><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hyperlink" Target="http://commons.wikimedia.org/wiki/file:us_navy_041019-n-5821p-019_airman_lauren_thurgood_of_las_vegas,_nev.,_pulls_patient_medical_records_in_the_inpatient_ward_aboard_the_conventionally_powered_aircraft_carrier_uss_kitty_hawk.jpg" TargetMode="External"/><Relationship Id="rId8" Type="http://schemas.openxmlformats.org/officeDocument/2006/relationships/image" Target="../media/image34.jpeg"/><Relationship Id="rId9" Type="http://schemas.openxmlformats.org/officeDocument/2006/relationships/hyperlink" Target="http://genmaspeaks.blogspot.com/2012_09_01_archive.html" TargetMode="External"/><Relationship Id="rId10" Type="http://schemas.openxmlformats.org/officeDocument/2006/relationships/image" Target="../media/image35.jpeg"/><Relationship Id="rId11" Type="http://schemas.openxmlformats.org/officeDocument/2006/relationships/hyperlink" Target="https://pursuit.unimelb.edu.au/articles/why-is-no-one-talking-about-safe-sex-for-the-over-60s" TargetMode="External"/><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tiff"/><Relationship Id="rId13"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jpeg"/><Relationship Id="rId7" Type="http://schemas.openxmlformats.org/officeDocument/2006/relationships/image" Target="../media/image40.png"/><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jpg"/><Relationship Id="rId6" Type="http://schemas.openxmlformats.org/officeDocument/2006/relationships/image" Target="../media/image55.jpg"/><Relationship Id="rId7" Type="http://schemas.openxmlformats.org/officeDocument/2006/relationships/image" Target="../media/image56.jpg"/><Relationship Id="rId8" Type="http://schemas.openxmlformats.org/officeDocument/2006/relationships/image" Target="../media/image57.jpg"/><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jpe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7.jpeg"/></Relationships>
</file>

<file path=ppt/slides/_rels/slide37.xml.rels><?xml version="1.0" encoding="UTF-8" standalone="yes"?>
<Relationships xmlns="http://schemas.openxmlformats.org/package/2006/relationships"><Relationship Id="rId11" Type="http://schemas.openxmlformats.org/officeDocument/2006/relationships/image" Target="../media/image82.jpeg"/><Relationship Id="rId12" Type="http://schemas.openxmlformats.org/officeDocument/2006/relationships/image" Target="../media/image83.png"/><Relationship Id="rId13" Type="http://schemas.openxmlformats.org/officeDocument/2006/relationships/image" Target="../media/image62.svg"/><Relationship Id="rId14" Type="http://schemas.openxmlformats.org/officeDocument/2006/relationships/image" Target="../media/image84.png"/><Relationship Id="rId15" Type="http://schemas.openxmlformats.org/officeDocument/2006/relationships/image" Target="../media/image64.svg"/><Relationship Id="rId16" Type="http://schemas.openxmlformats.org/officeDocument/2006/relationships/image" Target="../media/image85.png"/><Relationship Id="rId17" Type="http://schemas.openxmlformats.org/officeDocument/2006/relationships/image" Target="../media/image66.svg"/><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78.png"/><Relationship Id="rId4" Type="http://schemas.openxmlformats.org/officeDocument/2006/relationships/image" Target="../media/image53.svg"/><Relationship Id="rId5" Type="http://schemas.openxmlformats.org/officeDocument/2006/relationships/image" Target="../media/image79.png"/><Relationship Id="rId6" Type="http://schemas.openxmlformats.org/officeDocument/2006/relationships/image" Target="../media/image55.svg"/><Relationship Id="rId7" Type="http://schemas.openxmlformats.org/officeDocument/2006/relationships/image" Target="../media/image80.png"/><Relationship Id="rId8" Type="http://schemas.openxmlformats.org/officeDocument/2006/relationships/image" Target="../media/image57.svg"/><Relationship Id="rId9" Type="http://schemas.openxmlformats.org/officeDocument/2006/relationships/image" Target="../media/image81.png"/><Relationship Id="rId10" Type="http://schemas.openxmlformats.org/officeDocument/2006/relationships/image" Target="../media/image59.svg"/></Relationships>
</file>

<file path=ppt/slides/_rels/slide38.xml.rels><?xml version="1.0" encoding="UTF-8" standalone="yes"?>
<Relationships xmlns="http://schemas.openxmlformats.org/package/2006/relationships"><Relationship Id="rId3" Type="http://schemas.openxmlformats.org/officeDocument/2006/relationships/image" Target="../media/image87.tiff"/><Relationship Id="rId4" Type="http://schemas.openxmlformats.org/officeDocument/2006/relationships/image" Target="../media/image88.tiff"/><Relationship Id="rId1" Type="http://schemas.openxmlformats.org/officeDocument/2006/relationships/slideLayout" Target="../slideLayouts/slideLayout2.xml"/><Relationship Id="rId2" Type="http://schemas.openxmlformats.org/officeDocument/2006/relationships/image" Target="../media/image8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hyperlink" Target="https://www.nhs70.nhs.uk/" TargetMode="External"/><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B5C2E-FC3C-4478-8B7B-56ED21283E20}"/>
              </a:ext>
            </a:extLst>
          </p:cNvPr>
          <p:cNvSpPr>
            <a:spLocks noGrp="1"/>
          </p:cNvSpPr>
          <p:nvPr>
            <p:ph type="ctrTitle"/>
          </p:nvPr>
        </p:nvSpPr>
        <p:spPr>
          <a:xfrm>
            <a:off x="1543879" y="1002187"/>
            <a:ext cx="8450353" cy="2911399"/>
          </a:xfrm>
        </p:spPr>
        <p:txBody>
          <a:bodyPr>
            <a:normAutofit/>
          </a:bodyPr>
          <a:lstStyle/>
          <a:p>
            <a:r>
              <a:rPr lang="en-GB" sz="4400" dirty="0" smtClean="0"/>
              <a:t>The Digital Future of Healthcare in the NHS</a:t>
            </a:r>
            <a:r>
              <a:rPr lang="en-GB" sz="4400" dirty="0"/>
              <a:t/>
            </a:r>
            <a:br>
              <a:rPr lang="en-GB" sz="4400" dirty="0"/>
            </a:br>
            <a:r>
              <a:rPr lang="en-GB" sz="4400" dirty="0"/>
              <a:t/>
            </a:r>
            <a:br>
              <a:rPr lang="en-GB" sz="4400" dirty="0"/>
            </a:br>
            <a:endParaRPr lang="en-GB" sz="4400" dirty="0"/>
          </a:p>
        </p:txBody>
      </p:sp>
      <p:sp>
        <p:nvSpPr>
          <p:cNvPr id="3" name="Subtitle 2">
            <a:extLst>
              <a:ext uri="{FF2B5EF4-FFF2-40B4-BE49-F238E27FC236}">
                <a16:creationId xmlns:a16="http://schemas.microsoft.com/office/drawing/2014/main" xmlns="" id="{6858D868-1EF8-4C6A-B8AB-8D1D83268B75}"/>
              </a:ext>
            </a:extLst>
          </p:cNvPr>
          <p:cNvSpPr>
            <a:spLocks noGrp="1"/>
          </p:cNvSpPr>
          <p:nvPr>
            <p:ph type="subTitle" idx="1"/>
          </p:nvPr>
        </p:nvSpPr>
        <p:spPr>
          <a:xfrm>
            <a:off x="1543879" y="3165793"/>
            <a:ext cx="10557650" cy="2002554"/>
          </a:xfrm>
        </p:spPr>
        <p:txBody>
          <a:bodyPr>
            <a:normAutofit fontScale="92500" lnSpcReduction="20000"/>
          </a:bodyPr>
          <a:lstStyle/>
          <a:p>
            <a:r>
              <a:rPr lang="en-GB" sz="2400" dirty="0"/>
              <a:t>Professor Stephen </a:t>
            </a:r>
            <a:r>
              <a:rPr lang="en-GB" sz="2400" dirty="0" err="1"/>
              <a:t>Powis</a:t>
            </a:r>
            <a:endParaRPr lang="en-GB" sz="2400" dirty="0"/>
          </a:p>
          <a:p>
            <a:r>
              <a:rPr lang="en-GB" sz="2400" dirty="0"/>
              <a:t>National Medical Director</a:t>
            </a:r>
          </a:p>
          <a:p>
            <a:endParaRPr lang="en-GB" dirty="0"/>
          </a:p>
          <a:p>
            <a:r>
              <a:rPr lang="en-GB" dirty="0" smtClean="0"/>
              <a:t>24</a:t>
            </a:r>
            <a:r>
              <a:rPr lang="en-GB" baseline="30000" dirty="0" smtClean="0"/>
              <a:t>th</a:t>
            </a:r>
            <a:r>
              <a:rPr lang="en-GB" dirty="0" smtClean="0"/>
              <a:t> January 2020</a:t>
            </a:r>
          </a:p>
          <a:p>
            <a:r>
              <a:rPr lang="en-GB" dirty="0" smtClean="0"/>
              <a:t>Danish Organisation of Medical Societies Annual Conference</a:t>
            </a:r>
          </a:p>
          <a:p>
            <a:r>
              <a:rPr lang="en-GB" dirty="0" smtClean="0"/>
              <a:t>Copenhagen</a:t>
            </a:r>
            <a:endParaRPr lang="en-GB" dirty="0"/>
          </a:p>
          <a:p>
            <a:endParaRPr lang="en-GB" sz="2400" dirty="0"/>
          </a:p>
        </p:txBody>
      </p:sp>
    </p:spTree>
    <p:extLst>
      <p:ext uri="{BB962C8B-B14F-4D97-AF65-F5344CB8AC3E}">
        <p14:creationId xmlns:p14="http://schemas.microsoft.com/office/powerpoint/2010/main" val="80776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72DDB5-F78C-B34E-AFE1-C42BF29AAAE9}"/>
              </a:ext>
            </a:extLst>
          </p:cNvPr>
          <p:cNvSpPr>
            <a:spLocks noGrp="1"/>
          </p:cNvSpPr>
          <p:nvPr>
            <p:ph type="title"/>
          </p:nvPr>
        </p:nvSpPr>
        <p:spPr>
          <a:xfrm>
            <a:off x="715315" y="1115569"/>
            <a:ext cx="3377183" cy="5428210"/>
          </a:xfrm>
          <a:noFill/>
        </p:spPr>
        <p:txBody>
          <a:bodyPr vert="horz" lIns="91440" tIns="45720" rIns="91440" bIns="45720" rtlCol="0" anchor="b">
            <a:noAutofit/>
          </a:bodyPr>
          <a:lstStyle/>
          <a:p>
            <a:r>
              <a:rPr lang="en-US" sz="2400" dirty="0">
                <a:solidFill>
                  <a:schemeClr val="tx1"/>
                </a:solidFill>
                <a:latin typeface="+mj-lt"/>
                <a:cs typeface="+mj-cs"/>
              </a:rPr>
              <a:t>‘These give us a glimpse of what the future of the whole NHS could be, which is why in the year of the NHS’s 70</a:t>
            </a:r>
            <a:r>
              <a:rPr lang="en-US" sz="2400" baseline="30000" dirty="0">
                <a:solidFill>
                  <a:schemeClr val="tx1"/>
                </a:solidFill>
                <a:latin typeface="+mj-lt"/>
                <a:cs typeface="+mj-cs"/>
              </a:rPr>
              <a:t>th</a:t>
            </a:r>
            <a:r>
              <a:rPr lang="en-US" sz="2400" dirty="0">
                <a:solidFill>
                  <a:schemeClr val="tx1"/>
                </a:solidFill>
                <a:latin typeface="+mj-lt"/>
                <a:cs typeface="+mj-cs"/>
              </a:rPr>
              <a:t> birthday I want to empower staff to offer patients modern healthcare more widely and more quickly,”</a:t>
            </a:r>
            <a:br>
              <a:rPr lang="en-US" sz="2400" dirty="0">
                <a:solidFill>
                  <a:schemeClr val="tx1"/>
                </a:solidFill>
                <a:latin typeface="+mj-lt"/>
                <a:cs typeface="+mj-cs"/>
              </a:rPr>
            </a:br>
            <a:r>
              <a:rPr lang="en-US" sz="2400" dirty="0">
                <a:solidFill>
                  <a:schemeClr val="tx1"/>
                </a:solidFill>
                <a:latin typeface="+mj-lt"/>
                <a:cs typeface="+mj-cs"/>
              </a:rPr>
              <a:t/>
            </a:r>
            <a:br>
              <a:rPr lang="en-US" sz="2400" dirty="0">
                <a:solidFill>
                  <a:schemeClr val="tx1"/>
                </a:solidFill>
                <a:latin typeface="+mj-lt"/>
                <a:cs typeface="+mj-cs"/>
              </a:rPr>
            </a:br>
            <a:r>
              <a:rPr lang="en-US" sz="2400" dirty="0">
                <a:solidFill>
                  <a:schemeClr val="tx1"/>
                </a:solidFill>
                <a:latin typeface="+mj-lt"/>
                <a:cs typeface="+mj-cs"/>
              </a:rPr>
              <a:t>I’m delighted that Dr </a:t>
            </a:r>
            <a:r>
              <a:rPr lang="en-US" sz="2400" dirty="0" err="1">
                <a:solidFill>
                  <a:schemeClr val="tx1"/>
                </a:solidFill>
                <a:latin typeface="+mj-lt"/>
                <a:cs typeface="+mj-cs"/>
              </a:rPr>
              <a:t>Topol</a:t>
            </a:r>
            <a:r>
              <a:rPr lang="en-US" sz="2400" dirty="0">
                <a:solidFill>
                  <a:schemeClr val="tx1"/>
                </a:solidFill>
                <a:latin typeface="+mj-lt"/>
                <a:cs typeface="+mj-cs"/>
              </a:rPr>
              <a:t> is kicking off this review – ensuring the NHS is at the forefront of life-saving, life-changing care across the globe for decades to come.’</a:t>
            </a:r>
            <a:br>
              <a:rPr lang="en-US" sz="2400" dirty="0">
                <a:solidFill>
                  <a:schemeClr val="tx1"/>
                </a:solidFill>
                <a:latin typeface="+mj-lt"/>
                <a:cs typeface="+mj-cs"/>
              </a:rPr>
            </a:br>
            <a:endParaRPr lang="en-US" sz="2400" dirty="0">
              <a:solidFill>
                <a:schemeClr val="tx1"/>
              </a:solidFill>
              <a:latin typeface="+mj-lt"/>
              <a:cs typeface="+mj-cs"/>
            </a:endParaRPr>
          </a:p>
        </p:txBody>
      </p:sp>
      <p:pic>
        <p:nvPicPr>
          <p:cNvPr id="4" name="Content Placeholder 3">
            <a:extLst>
              <a:ext uri="{FF2B5EF4-FFF2-40B4-BE49-F238E27FC236}">
                <a16:creationId xmlns:a16="http://schemas.microsoft.com/office/drawing/2014/main" xmlns="" id="{AF421AD8-05C4-5F42-8078-8DDCC2DA54B6}"/>
              </a:ext>
            </a:extLst>
          </p:cNvPr>
          <p:cNvPicPr>
            <a:picLocks noGrp="1" noChangeAspect="1"/>
          </p:cNvPicPr>
          <p:nvPr>
            <p:ph sz="quarter" idx="10"/>
          </p:nvPr>
        </p:nvPicPr>
        <p:blipFill rotWithShape="1">
          <a:blip r:embed="rId2"/>
          <a:srcRect t="8881" r="1" b="22883"/>
          <a:stretch/>
        </p:blipFill>
        <p:spPr>
          <a:xfrm>
            <a:off x="4654297" y="10"/>
            <a:ext cx="7537704" cy="6857990"/>
          </a:xfrm>
          <a:prstGeom prst="rect">
            <a:avLst/>
          </a:prstGeom>
        </p:spPr>
      </p:pic>
      <p:sp>
        <p:nvSpPr>
          <p:cNvPr id="40" name="Rectangle 39">
            <a:extLst>
              <a:ext uri="{FF2B5EF4-FFF2-40B4-BE49-F238E27FC236}">
                <a16:creationId xmlns:a16="http://schemas.microsoft.com/office/drawing/2014/main" xmlns="" id="{9E9F7E95-45C7-40B3-ACDD-5611F1ED7C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3142" y="0"/>
            <a:ext cx="12612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140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55420ECA-366F-C246-9DD4-C419122EDE63}"/>
              </a:ext>
            </a:extLst>
          </p:cNvPr>
          <p:cNvSpPr/>
          <p:nvPr/>
        </p:nvSpPr>
        <p:spPr>
          <a:xfrm>
            <a:off x="655320" y="2506494"/>
            <a:ext cx="5120113" cy="3419294"/>
          </a:xfrm>
          <a:prstGeom prst="rect">
            <a:avLst/>
          </a:prstGeom>
        </p:spPr>
        <p:txBody>
          <a:bodyPr vert="horz" lIns="91440" tIns="45720" rIns="91440" bIns="45720" rtlCol="0">
            <a:noAutofit/>
          </a:bodyPr>
          <a:lstStyle/>
          <a:p>
            <a:pPr defTabSz="914400">
              <a:lnSpc>
                <a:spcPct val="90000"/>
              </a:lnSpc>
              <a:spcAft>
                <a:spcPts val="600"/>
              </a:spcAft>
            </a:pPr>
            <a:r>
              <a:rPr lang="en-US" sz="2400" dirty="0"/>
              <a:t>‘Although it’s hard to predict the future, we know artificial intelligence, digital medicine and genomics will have an enormous impact for improving the efficiency and precision in healthcare.</a:t>
            </a:r>
          </a:p>
          <a:p>
            <a:pPr defTabSz="914400">
              <a:lnSpc>
                <a:spcPct val="90000"/>
              </a:lnSpc>
              <a:spcAft>
                <a:spcPts val="600"/>
              </a:spcAft>
            </a:pPr>
            <a:r>
              <a:rPr lang="en-US" sz="2400" dirty="0"/>
              <a:t/>
            </a:r>
            <a:br>
              <a:rPr lang="en-US" sz="2400" dirty="0"/>
            </a:br>
            <a:r>
              <a:rPr lang="en-US" sz="2400" dirty="0"/>
              <a:t>Our review will focus on the extraordinary opportunities to leverage these technologies for the healthcare workforce and power a sustainable and vibrant NHS’</a:t>
            </a:r>
          </a:p>
        </p:txBody>
      </p:sp>
      <p:pic>
        <p:nvPicPr>
          <p:cNvPr id="5" name="Content Placeholder 4">
            <a:extLst>
              <a:ext uri="{FF2B5EF4-FFF2-40B4-BE49-F238E27FC236}">
                <a16:creationId xmlns:a16="http://schemas.microsoft.com/office/drawing/2014/main" xmlns="" id="{EEF17A06-50D1-C34D-B1C4-6068101D1611}"/>
              </a:ext>
            </a:extLst>
          </p:cNvPr>
          <p:cNvPicPr>
            <a:picLocks noGrp="1" noChangeAspect="1"/>
          </p:cNvPicPr>
          <p:nvPr>
            <p:ph sz="quarter" idx="10"/>
          </p:nvPr>
        </p:nvPicPr>
        <p:blipFill rotWithShape="1">
          <a:blip r:embed="rId2"/>
          <a:srcRect t="2975" r="-2" b="1772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518670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654493" y="174096"/>
            <a:ext cx="4573239" cy="6548188"/>
          </a:xfrm>
        </p:spPr>
      </p:pic>
      <p:sp>
        <p:nvSpPr>
          <p:cNvPr id="2" name="Rectangle 1"/>
          <p:cNvSpPr/>
          <p:nvPr/>
        </p:nvSpPr>
        <p:spPr>
          <a:xfrm>
            <a:off x="372533" y="1163303"/>
            <a:ext cx="4741334" cy="4154984"/>
          </a:xfrm>
          <a:prstGeom prst="rect">
            <a:avLst/>
          </a:prstGeom>
        </p:spPr>
        <p:txBody>
          <a:bodyPr wrap="square">
            <a:spAutoFit/>
          </a:bodyPr>
          <a:lstStyle/>
          <a:p>
            <a:r>
              <a:rPr lang="en-US" sz="2400" dirty="0">
                <a:latin typeface="Arial" charset="0"/>
                <a:ea typeface="Arial" charset="0"/>
                <a:cs typeface="Arial" charset="0"/>
              </a:rPr>
              <a:t>‘These developments will change patients’ lives, change how clinicians work and change how healthcare services are delivered. This is happening now and the NHS is ideally placed to take it further, faster and wider if we act to give our staff the skills and knowledge they need to make them the norm across the NHS.’</a:t>
            </a:r>
            <a:endParaRPr lang="en-US" sz="2400" dirty="0">
              <a:effectLst/>
              <a:latin typeface="Arial" charset="0"/>
              <a:ea typeface="Arial" charset="0"/>
              <a:cs typeface="Arial" charset="0"/>
            </a:endParaRPr>
          </a:p>
        </p:txBody>
      </p:sp>
    </p:spTree>
    <p:extLst>
      <p:ext uri="{BB962C8B-B14F-4D97-AF65-F5344CB8AC3E}">
        <p14:creationId xmlns:p14="http://schemas.microsoft.com/office/powerpoint/2010/main" val="1544168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B0ED6-C4AC-824E-AEB9-C58A5C5A560C}"/>
              </a:ext>
            </a:extLst>
          </p:cNvPr>
          <p:cNvSpPr>
            <a:spLocks noGrp="1"/>
          </p:cNvSpPr>
          <p:nvPr>
            <p:ph type="title"/>
          </p:nvPr>
        </p:nvSpPr>
        <p:spPr>
          <a:xfrm>
            <a:off x="648931" y="213631"/>
            <a:ext cx="3651467" cy="807648"/>
          </a:xfrm>
        </p:spPr>
        <p:txBody>
          <a:bodyPr vert="horz" lIns="91440" tIns="45720" rIns="91440" bIns="45720" rtlCol="0" anchor="ctr">
            <a:normAutofit/>
          </a:bodyPr>
          <a:lstStyle/>
          <a:p>
            <a:r>
              <a:rPr lang="en-US" sz="3700" dirty="0">
                <a:solidFill>
                  <a:schemeClr val="tx1"/>
                </a:solidFill>
                <a:latin typeface="+mj-lt"/>
                <a:cs typeface="+mj-cs"/>
              </a:rPr>
              <a:t>Topol key </a:t>
            </a:r>
            <a:r>
              <a:rPr lang="en-US" sz="3700" dirty="0" smtClean="0">
                <a:solidFill>
                  <a:schemeClr val="tx1"/>
                </a:solidFill>
                <a:latin typeface="+mj-lt"/>
                <a:cs typeface="+mj-cs"/>
              </a:rPr>
              <a:t>findings</a:t>
            </a:r>
            <a:endParaRPr lang="en-US" sz="3700" dirty="0">
              <a:solidFill>
                <a:schemeClr val="tx1"/>
              </a:solidFill>
              <a:latin typeface="+mj-lt"/>
              <a:cs typeface="+mj-cs"/>
            </a:endParaRPr>
          </a:p>
        </p:txBody>
      </p:sp>
      <p:sp>
        <p:nvSpPr>
          <p:cNvPr id="9" name="Content Placeholder 8">
            <a:extLst>
              <a:ext uri="{FF2B5EF4-FFF2-40B4-BE49-F238E27FC236}">
                <a16:creationId xmlns:a16="http://schemas.microsoft.com/office/drawing/2014/main" xmlns="" id="{B48F7680-C42E-46A2-95E3-6EEB900F2EAA}"/>
              </a:ext>
            </a:extLst>
          </p:cNvPr>
          <p:cNvSpPr>
            <a:spLocks noGrp="1"/>
          </p:cNvSpPr>
          <p:nvPr>
            <p:ph sz="quarter" idx="10"/>
          </p:nvPr>
        </p:nvSpPr>
        <p:spPr>
          <a:xfrm>
            <a:off x="648931" y="1224479"/>
            <a:ext cx="3651466" cy="5633521"/>
          </a:xfrm>
        </p:spPr>
        <p:txBody>
          <a:bodyPr vert="horz" lIns="91440" tIns="45720" rIns="91440" bIns="45720" rtlCol="0">
            <a:normAutofit/>
          </a:bodyPr>
          <a:lstStyle/>
          <a:p>
            <a:r>
              <a:rPr lang="en-US" sz="1800" dirty="0" smtClean="0">
                <a:latin typeface="+mn-lt"/>
                <a:cs typeface="+mn-cs"/>
              </a:rPr>
              <a:t>Citizens and patients should be engaged and educated in digital healthcare and genomics</a:t>
            </a:r>
          </a:p>
          <a:p>
            <a:r>
              <a:rPr lang="en-US" sz="1800" dirty="0" smtClean="0">
                <a:latin typeface="+mn-lt"/>
                <a:cs typeface="+mn-cs"/>
              </a:rPr>
              <a:t>Healthcare professionals should be better trained in the use of digital technologies and genomic data</a:t>
            </a:r>
          </a:p>
          <a:p>
            <a:r>
              <a:rPr lang="en-US" sz="1800" dirty="0" smtClean="0">
                <a:latin typeface="+mn-lt"/>
                <a:cs typeface="+mn-cs"/>
              </a:rPr>
              <a:t>Health leaders and </a:t>
            </a:r>
            <a:r>
              <a:rPr lang="en-US" sz="1800" dirty="0" err="1" smtClean="0">
                <a:latin typeface="+mn-lt"/>
                <a:cs typeface="+mn-cs"/>
              </a:rPr>
              <a:t>organisations</a:t>
            </a:r>
            <a:r>
              <a:rPr lang="en-US" sz="1800" dirty="0" smtClean="0">
                <a:latin typeface="+mn-lt"/>
                <a:cs typeface="+mn-cs"/>
              </a:rPr>
              <a:t> should be better prepared for the safe and effective adoption of digital technology including AI</a:t>
            </a:r>
          </a:p>
          <a:p>
            <a:r>
              <a:rPr lang="en-US" sz="1800" dirty="0" smtClean="0">
                <a:latin typeface="+mn-lt"/>
                <a:cs typeface="+mn-cs"/>
              </a:rPr>
              <a:t>A more specialist workforce should be developed to support digital healthcare</a:t>
            </a:r>
          </a:p>
          <a:p>
            <a:r>
              <a:rPr lang="en-US" sz="1800" dirty="0" smtClean="0">
                <a:latin typeface="+mn-lt"/>
                <a:cs typeface="+mn-cs"/>
              </a:rPr>
              <a:t>Wherever possible, new technologies should  enable staff to gain more time to care</a:t>
            </a:r>
          </a:p>
        </p:txBody>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r="1706"/>
          <a:stretch/>
        </p:blipFill>
        <p:spPr>
          <a:xfrm>
            <a:off x="4639056" y="10"/>
            <a:ext cx="7552944" cy="6857990"/>
          </a:xfrm>
          <a:prstGeom prst="rect">
            <a:avLst/>
          </a:prstGeom>
          <a:effectLst/>
        </p:spPr>
      </p:pic>
    </p:spTree>
    <p:extLst>
      <p:ext uri="{BB962C8B-B14F-4D97-AF65-F5344CB8AC3E}">
        <p14:creationId xmlns:p14="http://schemas.microsoft.com/office/powerpoint/2010/main" val="1632545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E70DDB-4019-0047-A5D5-68832CF63C39}"/>
              </a:ext>
            </a:extLst>
          </p:cNvPr>
          <p:cNvSpPr>
            <a:spLocks noGrp="1"/>
          </p:cNvSpPr>
          <p:nvPr>
            <p:ph type="title"/>
          </p:nvPr>
        </p:nvSpPr>
        <p:spPr>
          <a:xfrm>
            <a:off x="587299" y="2359153"/>
            <a:ext cx="3377183" cy="3681976"/>
          </a:xfrm>
          <a:noFill/>
        </p:spPr>
        <p:txBody>
          <a:bodyPr vert="horz" lIns="91440" tIns="45720" rIns="91440" bIns="45720" rtlCol="0" anchor="b">
            <a:noAutofit/>
          </a:bodyPr>
          <a:lstStyle/>
          <a:p>
            <a:r>
              <a:rPr lang="en-US" sz="2000" dirty="0">
                <a:solidFill>
                  <a:schemeClr val="tx1"/>
                </a:solidFill>
                <a:latin typeface="+mj-lt"/>
                <a:cs typeface="+mj-cs"/>
              </a:rPr>
              <a:t>‘I’ve spent most of my Ministerial career driving the proper use of digital technology. From transformation of parts of government technology, to promoting the use of technology across the economy, to legislating to protect us from the new risks it brings, to child safety and privacy.</a:t>
            </a:r>
            <a:br>
              <a:rPr lang="en-US" sz="2000" dirty="0">
                <a:solidFill>
                  <a:schemeClr val="tx1"/>
                </a:solidFill>
                <a:latin typeface="+mj-lt"/>
                <a:cs typeface="+mj-cs"/>
              </a:rPr>
            </a:br>
            <a:r>
              <a:rPr lang="en-US" sz="2000" dirty="0">
                <a:solidFill>
                  <a:schemeClr val="tx1"/>
                </a:solidFill>
                <a:latin typeface="+mj-lt"/>
                <a:cs typeface="+mj-cs"/>
              </a:rPr>
              <a:t/>
            </a:r>
            <a:br>
              <a:rPr lang="en-US" sz="2000" dirty="0">
                <a:solidFill>
                  <a:schemeClr val="tx1"/>
                </a:solidFill>
                <a:latin typeface="+mj-lt"/>
                <a:cs typeface="+mj-cs"/>
              </a:rPr>
            </a:br>
            <a:r>
              <a:rPr lang="en-US" sz="2000" dirty="0">
                <a:solidFill>
                  <a:schemeClr val="tx1"/>
                </a:solidFill>
                <a:latin typeface="+mj-lt"/>
                <a:cs typeface="+mj-cs"/>
              </a:rPr>
              <a:t>Now I intend to bring that knowledge and experience, and frankly my unsurpassable enthusiasm for tech to Britain’s health and social care system.’</a:t>
            </a:r>
            <a:br>
              <a:rPr lang="en-US" sz="2000" dirty="0">
                <a:solidFill>
                  <a:schemeClr val="tx1"/>
                </a:solidFill>
                <a:latin typeface="+mj-lt"/>
                <a:cs typeface="+mj-cs"/>
              </a:rPr>
            </a:br>
            <a:endParaRPr lang="en-US" sz="2000" dirty="0">
              <a:solidFill>
                <a:schemeClr val="tx1"/>
              </a:solidFill>
              <a:latin typeface="+mj-lt"/>
              <a:cs typeface="+mj-cs"/>
            </a:endParaRPr>
          </a:p>
        </p:txBody>
      </p:sp>
      <p:pic>
        <p:nvPicPr>
          <p:cNvPr id="5" name="Content Placeholder 4" descr="A person wearing a suit and tie smiling at the camera&#10;&#10;Description automatically generated">
            <a:extLst>
              <a:ext uri="{FF2B5EF4-FFF2-40B4-BE49-F238E27FC236}">
                <a16:creationId xmlns:a16="http://schemas.microsoft.com/office/drawing/2014/main" xmlns="" id="{B6F77F3E-CC0E-2744-B4B5-4603B2BB7711}"/>
              </a:ext>
            </a:extLst>
          </p:cNvPr>
          <p:cNvPicPr>
            <a:picLocks noGrp="1" noChangeAspect="1"/>
          </p:cNvPicPr>
          <p:nvPr>
            <p:ph sz="quarter" idx="10"/>
          </p:nvPr>
        </p:nvPicPr>
        <p:blipFill rotWithShape="1">
          <a:blip r:embed="rId2"/>
          <a:srcRect t="8882" r="1" b="22882"/>
          <a:stretch/>
        </p:blipFill>
        <p:spPr>
          <a:xfrm>
            <a:off x="4654297" y="10"/>
            <a:ext cx="7537704" cy="6857990"/>
          </a:xfrm>
          <a:prstGeom prst="rect">
            <a:avLst/>
          </a:prstGeom>
        </p:spPr>
      </p:pic>
      <p:sp>
        <p:nvSpPr>
          <p:cNvPr id="38" name="Rectangle 37">
            <a:extLst>
              <a:ext uri="{FF2B5EF4-FFF2-40B4-BE49-F238E27FC236}">
                <a16:creationId xmlns:a16="http://schemas.microsoft.com/office/drawing/2014/main" xmlns="" id="{9E9F7E95-45C7-40B3-ACDD-5611F1ED7C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3142" y="0"/>
            <a:ext cx="12612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303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9AB9A69-9035-6946-962D-527A115B259F}"/>
              </a:ext>
            </a:extLst>
          </p:cNvPr>
          <p:cNvPicPr>
            <a:picLocks noChangeAspect="1"/>
          </p:cNvPicPr>
          <p:nvPr/>
        </p:nvPicPr>
        <p:blipFill>
          <a:blip r:embed="rId2"/>
          <a:stretch>
            <a:fillRect/>
          </a:stretch>
        </p:blipFill>
        <p:spPr>
          <a:xfrm>
            <a:off x="1960839" y="0"/>
            <a:ext cx="4849983" cy="685290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1C1AF093-44CB-4842-A5CC-02401D9FD8B9}"/>
              </a:ext>
            </a:extLst>
          </p:cNvPr>
          <p:cNvSpPr txBox="1"/>
          <p:nvPr/>
        </p:nvSpPr>
        <p:spPr>
          <a:xfrm>
            <a:off x="7507224" y="5660136"/>
            <a:ext cx="3383280" cy="461665"/>
          </a:xfrm>
          <a:prstGeom prst="rect">
            <a:avLst/>
          </a:prstGeom>
          <a:noFill/>
        </p:spPr>
        <p:txBody>
          <a:bodyPr wrap="square" rtlCol="0">
            <a:spAutoFit/>
          </a:bodyPr>
          <a:lstStyle/>
          <a:p>
            <a:r>
              <a:rPr lang="en-US" sz="2400" dirty="0"/>
              <a:t>Published January 2019</a:t>
            </a:r>
          </a:p>
        </p:txBody>
      </p:sp>
    </p:spTree>
    <p:extLst>
      <p:ext uri="{BB962C8B-B14F-4D97-AF65-F5344CB8AC3E}">
        <p14:creationId xmlns:p14="http://schemas.microsoft.com/office/powerpoint/2010/main" val="3055837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C339FDCC-7B1D-4540-A1D2-E1CBA20D43D3}"/>
              </a:ext>
            </a:extLst>
          </p:cNvPr>
          <p:cNvSpPr txBox="1">
            <a:spLocks/>
          </p:cNvSpPr>
          <p:nvPr/>
        </p:nvSpPr>
        <p:spPr bwMode="auto">
          <a:xfrm>
            <a:off x="2028161" y="330395"/>
            <a:ext cx="7659158" cy="831850"/>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lgn="l" defTabSz="666734" rtl="0" eaLnBrk="1" fontAlgn="base" hangingPunct="1">
              <a:spcBef>
                <a:spcPct val="0"/>
              </a:spcBef>
              <a:spcAft>
                <a:spcPct val="0"/>
              </a:spcAft>
              <a:defRPr sz="1800" b="1">
                <a:solidFill>
                  <a:schemeClr val="tx2"/>
                </a:solidFill>
                <a:latin typeface="+mj-lt"/>
                <a:ea typeface="+mj-ea"/>
                <a:cs typeface="+mj-cs"/>
              </a:defRPr>
            </a:lvl1pPr>
            <a:lvl2pPr algn="l" defTabSz="666734" rtl="0" eaLnBrk="1" fontAlgn="base" hangingPunct="1">
              <a:spcBef>
                <a:spcPct val="0"/>
              </a:spcBef>
              <a:spcAft>
                <a:spcPct val="0"/>
              </a:spcAft>
              <a:defRPr sz="1800" b="1">
                <a:solidFill>
                  <a:schemeClr val="tx2"/>
                </a:solidFill>
                <a:latin typeface="Trebuchet MS" pitchFamily="34" charset="0"/>
                <a:cs typeface="Arial" charset="0"/>
              </a:defRPr>
            </a:lvl2pPr>
            <a:lvl3pPr algn="l" defTabSz="666734" rtl="0" eaLnBrk="1" fontAlgn="base" hangingPunct="1">
              <a:spcBef>
                <a:spcPct val="0"/>
              </a:spcBef>
              <a:spcAft>
                <a:spcPct val="0"/>
              </a:spcAft>
              <a:defRPr sz="1800" b="1">
                <a:solidFill>
                  <a:schemeClr val="tx2"/>
                </a:solidFill>
                <a:latin typeface="Trebuchet MS" pitchFamily="34" charset="0"/>
                <a:cs typeface="Arial" charset="0"/>
              </a:defRPr>
            </a:lvl3pPr>
            <a:lvl4pPr algn="l" defTabSz="666734" rtl="0" eaLnBrk="1" fontAlgn="base" hangingPunct="1">
              <a:spcBef>
                <a:spcPct val="0"/>
              </a:spcBef>
              <a:spcAft>
                <a:spcPct val="0"/>
              </a:spcAft>
              <a:defRPr sz="1800" b="1">
                <a:solidFill>
                  <a:schemeClr val="tx2"/>
                </a:solidFill>
                <a:latin typeface="Trebuchet MS" pitchFamily="34" charset="0"/>
                <a:cs typeface="Arial" charset="0"/>
              </a:defRPr>
            </a:lvl4pPr>
            <a:lvl5pPr algn="l" defTabSz="666734" rtl="0" eaLnBrk="1" fontAlgn="base" hangingPunct="1">
              <a:spcBef>
                <a:spcPct val="0"/>
              </a:spcBef>
              <a:spcAft>
                <a:spcPct val="0"/>
              </a:spcAft>
              <a:defRPr sz="1800" b="1">
                <a:solidFill>
                  <a:schemeClr val="tx2"/>
                </a:solidFill>
                <a:latin typeface="Trebuchet MS" pitchFamily="34" charset="0"/>
                <a:cs typeface="Arial" charset="0"/>
              </a:defRPr>
            </a:lvl5pPr>
            <a:lvl6pPr marL="342892" algn="l" defTabSz="666734" rtl="0" eaLnBrk="1" fontAlgn="base" hangingPunct="1">
              <a:spcBef>
                <a:spcPct val="0"/>
              </a:spcBef>
              <a:spcAft>
                <a:spcPct val="0"/>
              </a:spcAft>
              <a:defRPr sz="1800" b="1">
                <a:solidFill>
                  <a:schemeClr val="tx2"/>
                </a:solidFill>
                <a:latin typeface="Trebuchet MS" pitchFamily="34" charset="0"/>
                <a:cs typeface="Arial" charset="0"/>
              </a:defRPr>
            </a:lvl6pPr>
            <a:lvl7pPr marL="685783" algn="l" defTabSz="666734" rtl="0" eaLnBrk="1" fontAlgn="base" hangingPunct="1">
              <a:spcBef>
                <a:spcPct val="0"/>
              </a:spcBef>
              <a:spcAft>
                <a:spcPct val="0"/>
              </a:spcAft>
              <a:defRPr sz="1800" b="1">
                <a:solidFill>
                  <a:schemeClr val="tx2"/>
                </a:solidFill>
                <a:latin typeface="Trebuchet MS" pitchFamily="34" charset="0"/>
                <a:cs typeface="Arial" charset="0"/>
              </a:defRPr>
            </a:lvl7pPr>
            <a:lvl8pPr marL="1028675" algn="l" defTabSz="666734" rtl="0" eaLnBrk="1" fontAlgn="base" hangingPunct="1">
              <a:spcBef>
                <a:spcPct val="0"/>
              </a:spcBef>
              <a:spcAft>
                <a:spcPct val="0"/>
              </a:spcAft>
              <a:defRPr sz="1800" b="1">
                <a:solidFill>
                  <a:schemeClr val="tx2"/>
                </a:solidFill>
                <a:latin typeface="Trebuchet MS" pitchFamily="34" charset="0"/>
                <a:cs typeface="Arial" charset="0"/>
              </a:defRPr>
            </a:lvl8pPr>
            <a:lvl9pPr marL="1371566" algn="l" defTabSz="666734" rtl="0" eaLnBrk="1" fontAlgn="base" hangingPunct="1">
              <a:spcBef>
                <a:spcPct val="0"/>
              </a:spcBef>
              <a:spcAft>
                <a:spcPct val="0"/>
              </a:spcAft>
              <a:defRPr sz="1800" b="1">
                <a:solidFill>
                  <a:schemeClr val="tx2"/>
                </a:solidFill>
                <a:latin typeface="Trebuchet MS" pitchFamily="34" charset="0"/>
                <a:cs typeface="Arial" charset="0"/>
              </a:defRPr>
            </a:lvl9pPr>
          </a:lstStyle>
          <a:p>
            <a:endParaRPr lang="en-GB" sz="2400" kern="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83318FA7-12DF-4C3E-A671-4065EA2D013C}"/>
              </a:ext>
            </a:extLst>
          </p:cNvPr>
          <p:cNvSpPr>
            <a:spLocks noGrp="1"/>
          </p:cNvSpPr>
          <p:nvPr>
            <p:ph type="title"/>
          </p:nvPr>
        </p:nvSpPr>
        <p:spPr>
          <a:xfrm>
            <a:off x="536991" y="425092"/>
            <a:ext cx="9900971" cy="611649"/>
          </a:xfrm>
        </p:spPr>
        <p:txBody>
          <a:bodyPr anchor="t">
            <a:normAutofit/>
          </a:bodyPr>
          <a:lstStyle/>
          <a:p>
            <a:r>
              <a:rPr lang="en-GB" sz="2400" dirty="0">
                <a:solidFill>
                  <a:srgbClr val="0070C0"/>
                </a:solidFill>
                <a:latin typeface="Arial" panose="020B0604020202020204" pitchFamily="34" charset="0"/>
                <a:cs typeface="Arial" panose="020B0604020202020204" pitchFamily="34" charset="0"/>
              </a:rPr>
              <a:t>The NHS Long Term Plan 2019 </a:t>
            </a:r>
          </a:p>
        </p:txBody>
      </p:sp>
      <p:grpSp>
        <p:nvGrpSpPr>
          <p:cNvPr id="11" name="Group 10">
            <a:extLst>
              <a:ext uri="{FF2B5EF4-FFF2-40B4-BE49-F238E27FC236}">
                <a16:creationId xmlns:a16="http://schemas.microsoft.com/office/drawing/2014/main" xmlns="" id="{7546B2E0-5456-4B28-A3A2-D82B2BDA9381}"/>
              </a:ext>
            </a:extLst>
          </p:cNvPr>
          <p:cNvGrpSpPr/>
          <p:nvPr/>
        </p:nvGrpSpPr>
        <p:grpSpPr>
          <a:xfrm>
            <a:off x="2142976" y="1514268"/>
            <a:ext cx="5085538" cy="509550"/>
            <a:chOff x="388965" y="254872"/>
            <a:chExt cx="7817658" cy="509550"/>
          </a:xfrm>
          <a:solidFill>
            <a:srgbClr val="0070C0"/>
          </a:solidFill>
        </p:grpSpPr>
        <p:sp>
          <p:nvSpPr>
            <p:cNvPr id="34" name="Rectangle 33">
              <a:extLst>
                <a:ext uri="{FF2B5EF4-FFF2-40B4-BE49-F238E27FC236}">
                  <a16:creationId xmlns:a16="http://schemas.microsoft.com/office/drawing/2014/main" xmlns="" id="{8BB79A12-3DAF-4769-B006-5E7E6A6F77FE}"/>
                </a:ext>
              </a:extLst>
            </p:cNvPr>
            <p:cNvSpPr/>
            <p:nvPr/>
          </p:nvSpPr>
          <p:spPr>
            <a:xfrm>
              <a:off x="388965" y="254872"/>
              <a:ext cx="7817658" cy="509550"/>
            </a:xfrm>
            <a:prstGeom prst="rect">
              <a:avLst/>
            </a:prstGeom>
            <a:grpFill/>
            <a:ln>
              <a:solidFill>
                <a:srgbClr val="0070C0"/>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35" name="TextBox 34">
              <a:extLst>
                <a:ext uri="{FF2B5EF4-FFF2-40B4-BE49-F238E27FC236}">
                  <a16:creationId xmlns:a16="http://schemas.microsoft.com/office/drawing/2014/main" xmlns="" id="{9CA2A049-0867-4374-8AB2-2164ACB85CDB}"/>
                </a:ext>
              </a:extLst>
            </p:cNvPr>
            <p:cNvSpPr txBox="1"/>
            <p:nvPr/>
          </p:nvSpPr>
          <p:spPr>
            <a:xfrm>
              <a:off x="388965" y="254872"/>
              <a:ext cx="7817658" cy="509550"/>
            </a:xfrm>
            <a:prstGeom prst="rect">
              <a:avLst/>
            </a:prstGeom>
            <a:grpFill/>
            <a:ln>
              <a:solidFill>
                <a:srgbClr val="0070C0"/>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04456" tIns="50800" rIns="50800" bIns="50800" numCol="1" spcCol="1270" anchor="ctr" anchorCtr="0">
              <a:noAutofit/>
            </a:bodyPr>
            <a:lstStyle/>
            <a:p>
              <a:pPr defTabSz="889000">
                <a:lnSpc>
                  <a:spcPct val="90000"/>
                </a:lnSpc>
                <a:spcBef>
                  <a:spcPct val="0"/>
                </a:spcBef>
                <a:spcAft>
                  <a:spcPct val="35000"/>
                </a:spcAft>
              </a:pPr>
              <a:r>
                <a:rPr lang="en-US" sz="1600" dirty="0">
                  <a:solidFill>
                    <a:schemeClr val="bg1"/>
                  </a:solidFill>
                  <a:latin typeface="Arial" panose="020B0604020202020204" pitchFamily="34" charset="0"/>
                  <a:cs typeface="Arial" panose="020B0604020202020204" pitchFamily="34" charset="0"/>
                </a:rPr>
                <a:t>Do things </a:t>
              </a:r>
              <a:r>
                <a:rPr lang="en-US" sz="1600" b="1" dirty="0">
                  <a:solidFill>
                    <a:schemeClr val="bg1"/>
                  </a:solidFill>
                  <a:latin typeface="Arial" panose="020B0604020202020204" pitchFamily="34" charset="0"/>
                  <a:cs typeface="Arial" panose="020B0604020202020204" pitchFamily="34" charset="0"/>
                </a:rPr>
                <a:t>differently, through a new service model</a:t>
              </a:r>
              <a:endParaRPr lang="en-US" sz="1600" dirty="0">
                <a:solidFill>
                  <a:schemeClr val="bg1"/>
                </a:solidFill>
                <a:latin typeface="Arial" panose="020B0604020202020204" pitchFamily="34" charset="0"/>
                <a:cs typeface="Arial" panose="020B0604020202020204" pitchFamily="34" charset="0"/>
              </a:endParaRPr>
            </a:p>
          </p:txBody>
        </p:sp>
      </p:grpSp>
      <p:sp>
        <p:nvSpPr>
          <p:cNvPr id="12" name="Oval 11">
            <a:extLst>
              <a:ext uri="{FF2B5EF4-FFF2-40B4-BE49-F238E27FC236}">
                <a16:creationId xmlns:a16="http://schemas.microsoft.com/office/drawing/2014/main" xmlns="" id="{3A46D2BC-D14F-4F20-925E-8344F09946E5}"/>
              </a:ext>
            </a:extLst>
          </p:cNvPr>
          <p:cNvSpPr/>
          <p:nvPr/>
        </p:nvSpPr>
        <p:spPr>
          <a:xfrm>
            <a:off x="1824507" y="1450574"/>
            <a:ext cx="636938" cy="636938"/>
          </a:xfrm>
          <a:prstGeom prst="ellipse">
            <a:avLst/>
          </a:prstGeom>
          <a:ln>
            <a:solidFill>
              <a:schemeClr val="accent1"/>
            </a:solidFill>
          </a:ln>
        </p:spPr>
        <p:style>
          <a:lnRef idx="2">
            <a:schemeClr val="dk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nchor="ctr"/>
          <a:lstStyle/>
          <a:p>
            <a:pPr algn="ctr"/>
            <a:r>
              <a:rPr lang="en-GB" b="1" dirty="0">
                <a:latin typeface="Arial" panose="020B0604020202020204" pitchFamily="34" charset="0"/>
                <a:cs typeface="Arial" panose="020B0604020202020204" pitchFamily="34" charset="0"/>
              </a:rPr>
              <a:t>1</a:t>
            </a:r>
          </a:p>
        </p:txBody>
      </p:sp>
      <p:grpSp>
        <p:nvGrpSpPr>
          <p:cNvPr id="13" name="Group 12">
            <a:extLst>
              <a:ext uri="{FF2B5EF4-FFF2-40B4-BE49-F238E27FC236}">
                <a16:creationId xmlns:a16="http://schemas.microsoft.com/office/drawing/2014/main" xmlns="" id="{A20446EC-5FED-4FE8-AA7E-3138ACB3F1CB}"/>
              </a:ext>
            </a:extLst>
          </p:cNvPr>
          <p:cNvGrpSpPr/>
          <p:nvPr/>
        </p:nvGrpSpPr>
        <p:grpSpPr>
          <a:xfrm>
            <a:off x="2562116" y="2278496"/>
            <a:ext cx="4666398" cy="509550"/>
            <a:chOff x="808105" y="1019100"/>
            <a:chExt cx="7398518" cy="509550"/>
          </a:xfrm>
          <a:solidFill>
            <a:srgbClr val="0070C0"/>
          </a:solidFill>
        </p:grpSpPr>
        <p:sp>
          <p:nvSpPr>
            <p:cNvPr id="32" name="Rectangle 31">
              <a:extLst>
                <a:ext uri="{FF2B5EF4-FFF2-40B4-BE49-F238E27FC236}">
                  <a16:creationId xmlns:a16="http://schemas.microsoft.com/office/drawing/2014/main" xmlns="" id="{06473AF4-E987-4E98-A4F7-3BF58D1AD84A}"/>
                </a:ext>
              </a:extLst>
            </p:cNvPr>
            <p:cNvSpPr/>
            <p:nvPr/>
          </p:nvSpPr>
          <p:spPr>
            <a:xfrm>
              <a:off x="808105" y="1019100"/>
              <a:ext cx="7398518" cy="509550"/>
            </a:xfrm>
            <a:prstGeom prst="rect">
              <a:avLst/>
            </a:prstGeom>
            <a:grpFill/>
            <a:ln>
              <a:solidFill>
                <a:srgbClr val="0070C0"/>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33" name="TextBox 32">
              <a:extLst>
                <a:ext uri="{FF2B5EF4-FFF2-40B4-BE49-F238E27FC236}">
                  <a16:creationId xmlns:a16="http://schemas.microsoft.com/office/drawing/2014/main" xmlns="" id="{A417373D-8761-4834-BCEA-FBFD5248A1DA}"/>
                </a:ext>
              </a:extLst>
            </p:cNvPr>
            <p:cNvSpPr txBox="1"/>
            <p:nvPr/>
          </p:nvSpPr>
          <p:spPr>
            <a:xfrm>
              <a:off x="808105" y="1019100"/>
              <a:ext cx="7327997" cy="509550"/>
            </a:xfrm>
            <a:prstGeom prst="rect">
              <a:avLst/>
            </a:prstGeom>
            <a:grpFill/>
            <a:ln>
              <a:solidFill>
                <a:srgbClr val="0070C0"/>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04456" tIns="50800" rIns="50800" bIns="50800" numCol="1" spcCol="1270" anchor="ctr" anchorCtr="0">
              <a:noAutofit/>
            </a:bodyPr>
            <a:lstStyle/>
            <a:p>
              <a:pPr defTabSz="889000">
                <a:lnSpc>
                  <a:spcPct val="90000"/>
                </a:lnSpc>
                <a:spcBef>
                  <a:spcPct val="0"/>
                </a:spcBef>
                <a:spcAft>
                  <a:spcPct val="35000"/>
                </a:spcAft>
              </a:pPr>
              <a:r>
                <a:rPr lang="en-US" sz="1600" dirty="0">
                  <a:solidFill>
                    <a:schemeClr val="bg1"/>
                  </a:solidFill>
                  <a:latin typeface="Arial" panose="020B0604020202020204" pitchFamily="34" charset="0"/>
                  <a:cs typeface="Arial" panose="020B0604020202020204" pitchFamily="34" charset="0"/>
                </a:rPr>
                <a:t>Take more action on </a:t>
              </a:r>
              <a:r>
                <a:rPr lang="en-US" sz="1600" b="1" dirty="0">
                  <a:solidFill>
                    <a:schemeClr val="bg1"/>
                  </a:solidFill>
                  <a:latin typeface="Arial" panose="020B0604020202020204" pitchFamily="34" charset="0"/>
                  <a:cs typeface="Arial" panose="020B0604020202020204" pitchFamily="34" charset="0"/>
                </a:rPr>
                <a:t>prevention </a:t>
              </a:r>
              <a:r>
                <a:rPr lang="en-US" sz="1600" dirty="0">
                  <a:solidFill>
                    <a:schemeClr val="bg1"/>
                  </a:solidFill>
                  <a:latin typeface="Arial" panose="020B0604020202020204" pitchFamily="34" charset="0"/>
                  <a:cs typeface="Arial" panose="020B0604020202020204" pitchFamily="34" charset="0"/>
                </a:rPr>
                <a:t>and </a:t>
              </a:r>
              <a:r>
                <a:rPr lang="en-US" sz="1600" b="1" dirty="0">
                  <a:solidFill>
                    <a:schemeClr val="bg1"/>
                  </a:solidFill>
                  <a:latin typeface="Arial" panose="020B0604020202020204" pitchFamily="34" charset="0"/>
                  <a:cs typeface="Arial" panose="020B0604020202020204" pitchFamily="34" charset="0"/>
                </a:rPr>
                <a:t>health inequalities</a:t>
              </a:r>
            </a:p>
          </p:txBody>
        </p:sp>
      </p:grpSp>
      <p:sp>
        <p:nvSpPr>
          <p:cNvPr id="14" name="Oval 13">
            <a:extLst>
              <a:ext uri="{FF2B5EF4-FFF2-40B4-BE49-F238E27FC236}">
                <a16:creationId xmlns:a16="http://schemas.microsoft.com/office/drawing/2014/main" xmlns="" id="{1693C11D-DC51-4811-AC79-C8B9FB7D5A14}"/>
              </a:ext>
            </a:extLst>
          </p:cNvPr>
          <p:cNvSpPr/>
          <p:nvPr/>
        </p:nvSpPr>
        <p:spPr>
          <a:xfrm>
            <a:off x="2243647" y="2214803"/>
            <a:ext cx="636938" cy="636938"/>
          </a:xfrm>
          <a:prstGeom prst="ellipse">
            <a:avLst/>
          </a:prstGeom>
          <a:ln>
            <a:solidFill>
              <a:schemeClr val="accent1"/>
            </a:solidFill>
          </a:ln>
        </p:spPr>
        <p:style>
          <a:lnRef idx="2">
            <a:schemeClr val="dk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nchor="ctr"/>
          <a:lstStyle/>
          <a:p>
            <a:pPr algn="ctr"/>
            <a:r>
              <a:rPr lang="en-GB" b="1" dirty="0">
                <a:latin typeface="Arial" panose="020B0604020202020204" pitchFamily="34" charset="0"/>
                <a:cs typeface="Arial" panose="020B0604020202020204" pitchFamily="34" charset="0"/>
              </a:rPr>
              <a:t>2</a:t>
            </a:r>
          </a:p>
        </p:txBody>
      </p:sp>
      <p:grpSp>
        <p:nvGrpSpPr>
          <p:cNvPr id="15" name="Group 14">
            <a:extLst>
              <a:ext uri="{FF2B5EF4-FFF2-40B4-BE49-F238E27FC236}">
                <a16:creationId xmlns:a16="http://schemas.microsoft.com/office/drawing/2014/main" xmlns="" id="{08A223A2-8AE8-4DBE-9B3E-DDB95113016C}"/>
              </a:ext>
            </a:extLst>
          </p:cNvPr>
          <p:cNvGrpSpPr/>
          <p:nvPr/>
        </p:nvGrpSpPr>
        <p:grpSpPr>
          <a:xfrm>
            <a:off x="2753780" y="3042725"/>
            <a:ext cx="4474735" cy="509550"/>
            <a:chOff x="999768" y="1783329"/>
            <a:chExt cx="7206855" cy="509550"/>
          </a:xfrm>
          <a:solidFill>
            <a:srgbClr val="0070C0"/>
          </a:solidFill>
        </p:grpSpPr>
        <p:sp>
          <p:nvSpPr>
            <p:cNvPr id="30" name="Rectangle 29">
              <a:extLst>
                <a:ext uri="{FF2B5EF4-FFF2-40B4-BE49-F238E27FC236}">
                  <a16:creationId xmlns:a16="http://schemas.microsoft.com/office/drawing/2014/main" xmlns="" id="{144AD0C6-0B8B-414C-BA4A-C1DB1F6B8A93}"/>
                </a:ext>
              </a:extLst>
            </p:cNvPr>
            <p:cNvSpPr/>
            <p:nvPr/>
          </p:nvSpPr>
          <p:spPr>
            <a:xfrm>
              <a:off x="999768" y="1783329"/>
              <a:ext cx="7206855" cy="509550"/>
            </a:xfrm>
            <a:prstGeom prst="rect">
              <a:avLst/>
            </a:prstGeom>
            <a:grpFill/>
            <a:ln>
              <a:solidFill>
                <a:srgbClr val="0070C0"/>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31" name="TextBox 30">
              <a:extLst>
                <a:ext uri="{FF2B5EF4-FFF2-40B4-BE49-F238E27FC236}">
                  <a16:creationId xmlns:a16="http://schemas.microsoft.com/office/drawing/2014/main" xmlns="" id="{FB51B723-CA8F-4FCD-976A-F9CA8CD33158}"/>
                </a:ext>
              </a:extLst>
            </p:cNvPr>
            <p:cNvSpPr txBox="1"/>
            <p:nvPr/>
          </p:nvSpPr>
          <p:spPr>
            <a:xfrm>
              <a:off x="999768" y="1783329"/>
              <a:ext cx="7206855" cy="509550"/>
            </a:xfrm>
            <a:prstGeom prst="rect">
              <a:avLst/>
            </a:prstGeom>
            <a:grpFill/>
            <a:ln>
              <a:solidFill>
                <a:srgbClr val="0070C0"/>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04456" tIns="50800" rIns="50800" bIns="50800" numCol="1" spcCol="1270" anchor="ctr" anchorCtr="0">
              <a:noAutofit/>
            </a:bodyPr>
            <a:lstStyle/>
            <a:p>
              <a:pPr defTabSz="889000">
                <a:lnSpc>
                  <a:spcPct val="90000"/>
                </a:lnSpc>
                <a:spcBef>
                  <a:spcPct val="0"/>
                </a:spcBef>
                <a:spcAft>
                  <a:spcPct val="35000"/>
                </a:spcAft>
              </a:pPr>
              <a:r>
                <a:rPr lang="en-US" sz="1600" dirty="0">
                  <a:solidFill>
                    <a:schemeClr val="bg1"/>
                  </a:solidFill>
                  <a:latin typeface="Arial" panose="020B0604020202020204" pitchFamily="34" charset="0"/>
                  <a:cs typeface="Arial" panose="020B0604020202020204" pitchFamily="34" charset="0"/>
                </a:rPr>
                <a:t>Improve </a:t>
              </a:r>
              <a:r>
                <a:rPr lang="en-US" sz="1600" b="1" dirty="0">
                  <a:solidFill>
                    <a:schemeClr val="bg1"/>
                  </a:solidFill>
                  <a:latin typeface="Arial" panose="020B0604020202020204" pitchFamily="34" charset="0"/>
                  <a:cs typeface="Arial" panose="020B0604020202020204" pitchFamily="34" charset="0"/>
                </a:rPr>
                <a:t>care</a:t>
              </a:r>
              <a:r>
                <a:rPr lang="en-US" sz="1600" dirty="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quality and outcomes </a:t>
              </a:r>
              <a:r>
                <a:rPr lang="en-US" sz="1600" dirty="0">
                  <a:solidFill>
                    <a:schemeClr val="bg1"/>
                  </a:solidFill>
                  <a:latin typeface="Arial" panose="020B0604020202020204" pitchFamily="34" charset="0"/>
                  <a:cs typeface="Arial" panose="020B0604020202020204" pitchFamily="34" charset="0"/>
                </a:rPr>
                <a:t>for major conditions</a:t>
              </a:r>
            </a:p>
          </p:txBody>
        </p:sp>
      </p:grpSp>
      <p:sp>
        <p:nvSpPr>
          <p:cNvPr id="16" name="Oval 15">
            <a:extLst>
              <a:ext uri="{FF2B5EF4-FFF2-40B4-BE49-F238E27FC236}">
                <a16:creationId xmlns:a16="http://schemas.microsoft.com/office/drawing/2014/main" xmlns="" id="{1AF5563B-D2A9-43B2-B93E-A604AAAA01D1}"/>
              </a:ext>
            </a:extLst>
          </p:cNvPr>
          <p:cNvSpPr/>
          <p:nvPr/>
        </p:nvSpPr>
        <p:spPr>
          <a:xfrm>
            <a:off x="2435310" y="2979032"/>
            <a:ext cx="636938" cy="636938"/>
          </a:xfrm>
          <a:prstGeom prst="ellipse">
            <a:avLst/>
          </a:prstGeom>
          <a:ln>
            <a:solidFill>
              <a:schemeClr val="accent1"/>
            </a:solidFill>
          </a:ln>
        </p:spPr>
        <p:style>
          <a:lnRef idx="2">
            <a:schemeClr val="dk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nchor="ctr"/>
          <a:lstStyle/>
          <a:p>
            <a:pPr algn="ctr"/>
            <a:r>
              <a:rPr lang="en-GB" b="1" dirty="0">
                <a:latin typeface="Arial" panose="020B0604020202020204" pitchFamily="34" charset="0"/>
                <a:cs typeface="Arial" panose="020B0604020202020204" pitchFamily="34" charset="0"/>
              </a:rPr>
              <a:t>3</a:t>
            </a:r>
          </a:p>
        </p:txBody>
      </p:sp>
      <p:grpSp>
        <p:nvGrpSpPr>
          <p:cNvPr id="17" name="Group 16">
            <a:extLst>
              <a:ext uri="{FF2B5EF4-FFF2-40B4-BE49-F238E27FC236}">
                <a16:creationId xmlns:a16="http://schemas.microsoft.com/office/drawing/2014/main" xmlns="" id="{9BB9C42A-9542-40DB-A16C-650DC7237210}"/>
              </a:ext>
            </a:extLst>
          </p:cNvPr>
          <p:cNvGrpSpPr/>
          <p:nvPr/>
        </p:nvGrpSpPr>
        <p:grpSpPr>
          <a:xfrm>
            <a:off x="2753780" y="3806470"/>
            <a:ext cx="4474735" cy="509550"/>
            <a:chOff x="999768" y="2547074"/>
            <a:chExt cx="7206855" cy="509550"/>
          </a:xfrm>
          <a:solidFill>
            <a:srgbClr val="0070C0"/>
          </a:solidFill>
        </p:grpSpPr>
        <p:sp>
          <p:nvSpPr>
            <p:cNvPr id="27" name="Rectangle 26">
              <a:extLst>
                <a:ext uri="{FF2B5EF4-FFF2-40B4-BE49-F238E27FC236}">
                  <a16:creationId xmlns:a16="http://schemas.microsoft.com/office/drawing/2014/main" xmlns="" id="{E7232F30-59CE-4B43-ABE9-B1CEA447353B}"/>
                </a:ext>
              </a:extLst>
            </p:cNvPr>
            <p:cNvSpPr/>
            <p:nvPr/>
          </p:nvSpPr>
          <p:spPr>
            <a:xfrm>
              <a:off x="999768" y="2547074"/>
              <a:ext cx="7206855" cy="509550"/>
            </a:xfrm>
            <a:prstGeom prst="rect">
              <a:avLst/>
            </a:prstGeom>
            <a:grpFill/>
            <a:ln>
              <a:solidFill>
                <a:srgbClr val="0070C0"/>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28" name="TextBox 27">
              <a:extLst>
                <a:ext uri="{FF2B5EF4-FFF2-40B4-BE49-F238E27FC236}">
                  <a16:creationId xmlns:a16="http://schemas.microsoft.com/office/drawing/2014/main" xmlns="" id="{23CF6A0F-3664-4300-B104-802330E82A8A}"/>
                </a:ext>
              </a:extLst>
            </p:cNvPr>
            <p:cNvSpPr txBox="1"/>
            <p:nvPr/>
          </p:nvSpPr>
          <p:spPr>
            <a:xfrm>
              <a:off x="999768" y="2547074"/>
              <a:ext cx="7206855" cy="509550"/>
            </a:xfrm>
            <a:prstGeom prst="rect">
              <a:avLst/>
            </a:prstGeom>
            <a:grpFill/>
            <a:ln>
              <a:solidFill>
                <a:srgbClr val="0070C0"/>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04456" tIns="50800" rIns="50800" bIns="50800" numCol="1" spcCol="1270" anchor="ctr" anchorCtr="0">
              <a:noAutofit/>
            </a:bodyPr>
            <a:lstStyle/>
            <a:p>
              <a:pPr defTabSz="889000">
                <a:lnSpc>
                  <a:spcPct val="90000"/>
                </a:lnSpc>
                <a:spcBef>
                  <a:spcPct val="0"/>
                </a:spcBef>
                <a:spcAft>
                  <a:spcPct val="35000"/>
                </a:spcAft>
              </a:pPr>
              <a:r>
                <a:rPr lang="en-US" sz="1600" dirty="0">
                  <a:solidFill>
                    <a:schemeClr val="bg1"/>
                  </a:solidFill>
                  <a:latin typeface="Arial" panose="020B0604020202020204" pitchFamily="34" charset="0"/>
                  <a:cs typeface="Arial" panose="020B0604020202020204" pitchFamily="34" charset="0"/>
                </a:rPr>
                <a:t>Ensure that </a:t>
              </a:r>
              <a:r>
                <a:rPr lang="en-US" sz="1600" b="1" dirty="0">
                  <a:solidFill>
                    <a:schemeClr val="bg1"/>
                  </a:solidFill>
                  <a:latin typeface="Arial" panose="020B0604020202020204" pitchFamily="34" charset="0"/>
                  <a:cs typeface="Arial" panose="020B0604020202020204" pitchFamily="34" charset="0"/>
                </a:rPr>
                <a:t>NHS staff </a:t>
              </a:r>
              <a:r>
                <a:rPr lang="en-US" sz="1600" dirty="0">
                  <a:solidFill>
                    <a:schemeClr val="bg1"/>
                  </a:solidFill>
                  <a:latin typeface="Arial" panose="020B0604020202020204" pitchFamily="34" charset="0"/>
                  <a:cs typeface="Arial" panose="020B0604020202020204" pitchFamily="34" charset="0"/>
                </a:rPr>
                <a:t>get the backing that they need</a:t>
              </a:r>
            </a:p>
          </p:txBody>
        </p:sp>
      </p:grpSp>
      <p:sp>
        <p:nvSpPr>
          <p:cNvPr id="18" name="Oval 17">
            <a:extLst>
              <a:ext uri="{FF2B5EF4-FFF2-40B4-BE49-F238E27FC236}">
                <a16:creationId xmlns:a16="http://schemas.microsoft.com/office/drawing/2014/main" xmlns="" id="{0ACC3AF3-D241-4708-9C8C-1901E37BB4B3}"/>
              </a:ext>
            </a:extLst>
          </p:cNvPr>
          <p:cNvSpPr/>
          <p:nvPr/>
        </p:nvSpPr>
        <p:spPr>
          <a:xfrm>
            <a:off x="2435310" y="3742776"/>
            <a:ext cx="636938" cy="636938"/>
          </a:xfrm>
          <a:prstGeom prst="ellipse">
            <a:avLst/>
          </a:prstGeom>
          <a:ln>
            <a:solidFill>
              <a:schemeClr val="accent1"/>
            </a:solidFill>
          </a:ln>
        </p:spPr>
        <p:style>
          <a:lnRef idx="2">
            <a:schemeClr val="dk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nchor="ctr"/>
          <a:lstStyle/>
          <a:p>
            <a:pPr algn="ctr"/>
            <a:r>
              <a:rPr lang="en-GB" b="1" dirty="0">
                <a:latin typeface="Arial" panose="020B0604020202020204" pitchFamily="34" charset="0"/>
                <a:cs typeface="Arial" panose="020B0604020202020204" pitchFamily="34" charset="0"/>
              </a:rPr>
              <a:t>4</a:t>
            </a:r>
          </a:p>
        </p:txBody>
      </p:sp>
      <p:grpSp>
        <p:nvGrpSpPr>
          <p:cNvPr id="19" name="Group 18">
            <a:extLst>
              <a:ext uri="{FF2B5EF4-FFF2-40B4-BE49-F238E27FC236}">
                <a16:creationId xmlns:a16="http://schemas.microsoft.com/office/drawing/2014/main" xmlns="" id="{B0C59562-57F1-4128-A2E2-F548B0E741CB}"/>
              </a:ext>
            </a:extLst>
          </p:cNvPr>
          <p:cNvGrpSpPr/>
          <p:nvPr/>
        </p:nvGrpSpPr>
        <p:grpSpPr>
          <a:xfrm>
            <a:off x="2562116" y="4570699"/>
            <a:ext cx="4666398" cy="509550"/>
            <a:chOff x="808105" y="3311303"/>
            <a:chExt cx="7398518" cy="509550"/>
          </a:xfrm>
          <a:solidFill>
            <a:srgbClr val="0070C0"/>
          </a:solidFill>
        </p:grpSpPr>
        <p:sp>
          <p:nvSpPr>
            <p:cNvPr id="25" name="Rectangle 24">
              <a:extLst>
                <a:ext uri="{FF2B5EF4-FFF2-40B4-BE49-F238E27FC236}">
                  <a16:creationId xmlns:a16="http://schemas.microsoft.com/office/drawing/2014/main" xmlns="" id="{7643714B-F7D7-48F6-BF27-7327DEC142A7}"/>
                </a:ext>
              </a:extLst>
            </p:cNvPr>
            <p:cNvSpPr/>
            <p:nvPr/>
          </p:nvSpPr>
          <p:spPr>
            <a:xfrm>
              <a:off x="808105" y="3311303"/>
              <a:ext cx="7398518" cy="509550"/>
            </a:xfrm>
            <a:prstGeom prst="rect">
              <a:avLst/>
            </a:prstGeom>
            <a:grpFill/>
            <a:ln>
              <a:solidFill>
                <a:srgbClr val="0070C0"/>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26" name="TextBox 25">
              <a:extLst>
                <a:ext uri="{FF2B5EF4-FFF2-40B4-BE49-F238E27FC236}">
                  <a16:creationId xmlns:a16="http://schemas.microsoft.com/office/drawing/2014/main" xmlns="" id="{2437ABF0-9EAF-4475-AC9B-B3817254C451}"/>
                </a:ext>
              </a:extLst>
            </p:cNvPr>
            <p:cNvSpPr txBox="1"/>
            <p:nvPr/>
          </p:nvSpPr>
          <p:spPr>
            <a:xfrm>
              <a:off x="808105" y="3311303"/>
              <a:ext cx="7398518" cy="509550"/>
            </a:xfrm>
            <a:prstGeom prst="rect">
              <a:avLst/>
            </a:prstGeom>
            <a:grpFill/>
            <a:ln>
              <a:solidFill>
                <a:srgbClr val="0070C0"/>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04456" tIns="50800" rIns="50800" bIns="50800" numCol="1" spcCol="1270" anchor="ctr" anchorCtr="0">
              <a:noAutofit/>
            </a:bodyPr>
            <a:lstStyle/>
            <a:p>
              <a:pPr defTabSz="889000">
                <a:lnSpc>
                  <a:spcPct val="90000"/>
                </a:lnSpc>
                <a:spcBef>
                  <a:spcPct val="0"/>
                </a:spcBef>
                <a:spcAft>
                  <a:spcPct val="35000"/>
                </a:spcAft>
              </a:pPr>
              <a:r>
                <a:rPr lang="en-US" sz="1600" dirty="0">
                  <a:solidFill>
                    <a:schemeClr val="bg1"/>
                  </a:solidFill>
                  <a:latin typeface="Arial" panose="020B0604020202020204" pitchFamily="34" charset="0"/>
                  <a:cs typeface="Arial" panose="020B0604020202020204" pitchFamily="34" charset="0"/>
                </a:rPr>
                <a:t>Make better use of </a:t>
              </a:r>
              <a:r>
                <a:rPr lang="en-US" sz="1600" b="1" dirty="0">
                  <a:solidFill>
                    <a:schemeClr val="bg1"/>
                  </a:solidFill>
                  <a:latin typeface="Arial" panose="020B0604020202020204" pitchFamily="34" charset="0"/>
                  <a:cs typeface="Arial" panose="020B0604020202020204" pitchFamily="34" charset="0"/>
                </a:rPr>
                <a:t>data</a:t>
              </a:r>
              <a:r>
                <a:rPr lang="en-US" sz="1600" dirty="0">
                  <a:solidFill>
                    <a:schemeClr val="bg1"/>
                  </a:solidFill>
                  <a:latin typeface="Arial" panose="020B0604020202020204" pitchFamily="34" charset="0"/>
                  <a:cs typeface="Arial" panose="020B0604020202020204" pitchFamily="34" charset="0"/>
                </a:rPr>
                <a:t> and </a:t>
              </a:r>
              <a:r>
                <a:rPr lang="en-US" sz="1600" b="1" dirty="0">
                  <a:solidFill>
                    <a:schemeClr val="bg1"/>
                  </a:solidFill>
                  <a:latin typeface="Arial" panose="020B0604020202020204" pitchFamily="34" charset="0"/>
                  <a:cs typeface="Arial" panose="020B0604020202020204" pitchFamily="34" charset="0"/>
                </a:rPr>
                <a:t>digital</a:t>
              </a:r>
              <a:r>
                <a:rPr lang="en-US" sz="1600" dirty="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technology</a:t>
              </a:r>
            </a:p>
          </p:txBody>
        </p:sp>
      </p:grpSp>
      <p:sp>
        <p:nvSpPr>
          <p:cNvPr id="20" name="Oval 19">
            <a:extLst>
              <a:ext uri="{FF2B5EF4-FFF2-40B4-BE49-F238E27FC236}">
                <a16:creationId xmlns:a16="http://schemas.microsoft.com/office/drawing/2014/main" xmlns="" id="{1756A3D0-BE02-426D-92FB-B40EA6FB397B}"/>
              </a:ext>
            </a:extLst>
          </p:cNvPr>
          <p:cNvSpPr/>
          <p:nvPr/>
        </p:nvSpPr>
        <p:spPr>
          <a:xfrm>
            <a:off x="2243647" y="4507005"/>
            <a:ext cx="636938" cy="636938"/>
          </a:xfrm>
          <a:prstGeom prst="ellipse">
            <a:avLst/>
          </a:prstGeom>
          <a:ln>
            <a:solidFill>
              <a:schemeClr val="accent1"/>
            </a:solidFill>
          </a:ln>
        </p:spPr>
        <p:style>
          <a:lnRef idx="2">
            <a:schemeClr val="dk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nchor="ctr"/>
          <a:lstStyle/>
          <a:p>
            <a:pPr algn="ctr"/>
            <a:r>
              <a:rPr lang="en-GB" b="1" dirty="0">
                <a:latin typeface="Arial" panose="020B0604020202020204" pitchFamily="34" charset="0"/>
                <a:cs typeface="Arial" panose="020B0604020202020204" pitchFamily="34" charset="0"/>
              </a:rPr>
              <a:t>5</a:t>
            </a:r>
          </a:p>
        </p:txBody>
      </p:sp>
      <p:grpSp>
        <p:nvGrpSpPr>
          <p:cNvPr id="21" name="Group 20">
            <a:extLst>
              <a:ext uri="{FF2B5EF4-FFF2-40B4-BE49-F238E27FC236}">
                <a16:creationId xmlns:a16="http://schemas.microsoft.com/office/drawing/2014/main" xmlns="" id="{5F86898E-D27D-42FD-976B-05AFE773C2D3}"/>
              </a:ext>
            </a:extLst>
          </p:cNvPr>
          <p:cNvGrpSpPr/>
          <p:nvPr/>
        </p:nvGrpSpPr>
        <p:grpSpPr>
          <a:xfrm>
            <a:off x="2142976" y="5334928"/>
            <a:ext cx="5085538" cy="509550"/>
            <a:chOff x="388965" y="4075532"/>
            <a:chExt cx="7886636" cy="509550"/>
          </a:xfrm>
          <a:solidFill>
            <a:srgbClr val="0070C0"/>
          </a:solidFill>
        </p:grpSpPr>
        <p:sp>
          <p:nvSpPr>
            <p:cNvPr id="23" name="Rectangle 22">
              <a:extLst>
                <a:ext uri="{FF2B5EF4-FFF2-40B4-BE49-F238E27FC236}">
                  <a16:creationId xmlns:a16="http://schemas.microsoft.com/office/drawing/2014/main" xmlns="" id="{62965B71-FCBF-44F3-A8BE-926D5F304BDE}"/>
                </a:ext>
              </a:extLst>
            </p:cNvPr>
            <p:cNvSpPr/>
            <p:nvPr/>
          </p:nvSpPr>
          <p:spPr>
            <a:xfrm>
              <a:off x="388965" y="4075532"/>
              <a:ext cx="7817658" cy="509550"/>
            </a:xfrm>
            <a:prstGeom prst="rect">
              <a:avLst/>
            </a:prstGeom>
            <a:grpFill/>
            <a:ln>
              <a:solidFill>
                <a:srgbClr val="0070C0"/>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24" name="TextBox 23">
              <a:extLst>
                <a:ext uri="{FF2B5EF4-FFF2-40B4-BE49-F238E27FC236}">
                  <a16:creationId xmlns:a16="http://schemas.microsoft.com/office/drawing/2014/main" xmlns="" id="{CA94B77C-790C-41FC-9524-56A0A7099C38}"/>
                </a:ext>
              </a:extLst>
            </p:cNvPr>
            <p:cNvSpPr txBox="1"/>
            <p:nvPr/>
          </p:nvSpPr>
          <p:spPr>
            <a:xfrm>
              <a:off x="388965" y="4075532"/>
              <a:ext cx="7886636" cy="509550"/>
            </a:xfrm>
            <a:prstGeom prst="rect">
              <a:avLst/>
            </a:prstGeom>
            <a:grpFill/>
            <a:ln>
              <a:solidFill>
                <a:srgbClr val="0070C0"/>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04456" tIns="50800" rIns="50800" bIns="50800" numCol="1" spcCol="1270" anchor="ctr" anchorCtr="0">
              <a:noAutofit/>
            </a:bodyPr>
            <a:lstStyle/>
            <a:p>
              <a:pPr defTabSz="889000">
                <a:lnSpc>
                  <a:spcPct val="90000"/>
                </a:lnSpc>
                <a:spcBef>
                  <a:spcPct val="0"/>
                </a:spcBef>
                <a:spcAft>
                  <a:spcPct val="35000"/>
                </a:spcAft>
              </a:pPr>
              <a:r>
                <a:rPr lang="en-US" sz="1600" dirty="0">
                  <a:solidFill>
                    <a:schemeClr val="bg1"/>
                  </a:solidFill>
                  <a:latin typeface="Arial" panose="020B0604020202020204" pitchFamily="34" charset="0"/>
                  <a:cs typeface="Arial" panose="020B0604020202020204" pitchFamily="34" charset="0"/>
                </a:rPr>
                <a:t>Ensure we get the most out of </a:t>
              </a:r>
              <a:r>
                <a:rPr lang="en-US" sz="1600" b="1" dirty="0">
                  <a:solidFill>
                    <a:schemeClr val="bg1"/>
                  </a:solidFill>
                  <a:latin typeface="Arial" panose="020B0604020202020204" pitchFamily="34" charset="0"/>
                  <a:cs typeface="Arial" panose="020B0604020202020204" pitchFamily="34" charset="0"/>
                </a:rPr>
                <a:t>taxpayers’ investment </a:t>
              </a:r>
              <a:r>
                <a:rPr lang="en-US" sz="1600" dirty="0">
                  <a:solidFill>
                    <a:schemeClr val="bg1"/>
                  </a:solidFill>
                  <a:latin typeface="Arial" panose="020B0604020202020204" pitchFamily="34" charset="0"/>
                  <a:cs typeface="Arial" panose="020B0604020202020204" pitchFamily="34" charset="0"/>
                </a:rPr>
                <a:t>in the NHS</a:t>
              </a:r>
            </a:p>
          </p:txBody>
        </p:sp>
      </p:grpSp>
      <p:sp>
        <p:nvSpPr>
          <p:cNvPr id="22" name="Oval 21">
            <a:extLst>
              <a:ext uri="{FF2B5EF4-FFF2-40B4-BE49-F238E27FC236}">
                <a16:creationId xmlns:a16="http://schemas.microsoft.com/office/drawing/2014/main" xmlns="" id="{4CD280FC-C4B6-4684-82ED-C7B570ADF811}"/>
              </a:ext>
            </a:extLst>
          </p:cNvPr>
          <p:cNvSpPr/>
          <p:nvPr/>
        </p:nvSpPr>
        <p:spPr>
          <a:xfrm>
            <a:off x="1824507" y="5271234"/>
            <a:ext cx="636938" cy="636938"/>
          </a:xfrm>
          <a:prstGeom prst="ellipse">
            <a:avLst/>
          </a:prstGeom>
          <a:ln>
            <a:solidFill>
              <a:schemeClr val="accent1"/>
            </a:solidFill>
          </a:ln>
        </p:spPr>
        <p:style>
          <a:lnRef idx="2">
            <a:schemeClr val="dk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nchor="ctr"/>
          <a:lstStyle/>
          <a:p>
            <a:pPr algn="ctr"/>
            <a:r>
              <a:rPr lang="en-GB" b="1" dirty="0">
                <a:latin typeface="Arial" panose="020B0604020202020204" pitchFamily="34" charset="0"/>
                <a:cs typeface="Arial" panose="020B0604020202020204" pitchFamily="34" charset="0"/>
              </a:rPr>
              <a:t>6</a:t>
            </a:r>
          </a:p>
        </p:txBody>
      </p:sp>
      <p:pic>
        <p:nvPicPr>
          <p:cNvPr id="3" name="Picture 2">
            <a:extLst>
              <a:ext uri="{FF2B5EF4-FFF2-40B4-BE49-F238E27FC236}">
                <a16:creationId xmlns:a16="http://schemas.microsoft.com/office/drawing/2014/main" xmlns="" id="{BD972F8C-11FD-4600-823D-BA43D40E2C50}"/>
              </a:ext>
            </a:extLst>
          </p:cNvPr>
          <p:cNvPicPr>
            <a:picLocks noChangeAspect="1"/>
          </p:cNvPicPr>
          <p:nvPr/>
        </p:nvPicPr>
        <p:blipFill>
          <a:blip r:embed="rId3"/>
          <a:stretch>
            <a:fillRect/>
          </a:stretch>
        </p:blipFill>
        <p:spPr>
          <a:xfrm>
            <a:off x="7448034" y="1528458"/>
            <a:ext cx="3054563" cy="4316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1118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02A484F3-8AC2-4E13-80CE-104E43647572}"/>
              </a:ext>
            </a:extLst>
          </p:cNvPr>
          <p:cNvSpPr>
            <a:spLocks noChangeArrowheads="1"/>
          </p:cNvSpPr>
          <p:nvPr/>
        </p:nvSpPr>
        <p:spPr bwMode="auto">
          <a:xfrm>
            <a:off x="1" y="-159388"/>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defRPr/>
            </a:pPr>
            <a:endParaRPr lang="en-GB" sz="2400" dirty="0">
              <a:solidFill>
                <a:srgbClr val="0F0F0F"/>
              </a:solidFill>
              <a:latin typeface="Arial"/>
            </a:endParaRPr>
          </a:p>
        </p:txBody>
      </p:sp>
      <p:sp>
        <p:nvSpPr>
          <p:cNvPr id="14" name="Title 1">
            <a:extLst>
              <a:ext uri="{FF2B5EF4-FFF2-40B4-BE49-F238E27FC236}">
                <a16:creationId xmlns:a16="http://schemas.microsoft.com/office/drawing/2014/main" xmlns="" id="{48D502DD-3CEC-476B-A91A-257ED60FD632}"/>
              </a:ext>
            </a:extLst>
          </p:cNvPr>
          <p:cNvSpPr txBox="1">
            <a:spLocks/>
          </p:cNvSpPr>
          <p:nvPr/>
        </p:nvSpPr>
        <p:spPr>
          <a:xfrm>
            <a:off x="4559830" y="4473459"/>
            <a:ext cx="2766508" cy="1795836"/>
          </a:xfrm>
          <a:prstGeom prst="rect">
            <a:avLst/>
          </a:prstGeom>
          <a:ln>
            <a:noFill/>
          </a:ln>
        </p:spPr>
        <p:txBody>
          <a:bodyPr vert="horz" lIns="144000" tIns="144000" rIns="144000" bIns="144000" rtlCol="0" anchor="t" anchorCtr="0">
            <a:noAutofit/>
          </a:bodyPr>
          <a:lstStyle>
            <a:lvl1pPr algn="l" defTabSz="914400" rtl="0" eaLnBrk="1" latinLnBrk="0" hangingPunct="1">
              <a:spcBef>
                <a:spcPct val="0"/>
              </a:spcBef>
              <a:buNone/>
              <a:defRPr sz="3000" b="1" kern="1200" spc="-40" baseline="0">
                <a:solidFill>
                  <a:schemeClr val="accent1"/>
                </a:solidFill>
                <a:latin typeface="+mj-lt"/>
                <a:ea typeface="+mj-ea"/>
                <a:cs typeface="+mj-cs"/>
              </a:defRPr>
            </a:lvl1pPr>
          </a:lstStyle>
          <a:p>
            <a:pPr lvl="0">
              <a:defRPr/>
            </a:pPr>
            <a:r>
              <a:rPr lang="en-GB" sz="2133" dirty="0">
                <a:solidFill>
                  <a:srgbClr val="003087"/>
                </a:solidFill>
                <a:sym typeface="Symbol" panose="05050102010706020507" pitchFamily="18" charset="2"/>
              </a:rPr>
              <a:t>DHSC tech vision</a:t>
            </a:r>
            <a:endParaRPr lang="en-GB" sz="2133" dirty="0">
              <a:solidFill>
                <a:srgbClr val="003087"/>
              </a:solidFill>
            </a:endParaRPr>
          </a:p>
        </p:txBody>
      </p:sp>
      <p:sp>
        <p:nvSpPr>
          <p:cNvPr id="17" name="Title 1">
            <a:extLst>
              <a:ext uri="{FF2B5EF4-FFF2-40B4-BE49-F238E27FC236}">
                <a16:creationId xmlns:a16="http://schemas.microsoft.com/office/drawing/2014/main" xmlns="" id="{2BA7AA02-4902-444B-999B-7D053161AE21}"/>
              </a:ext>
            </a:extLst>
          </p:cNvPr>
          <p:cNvSpPr txBox="1">
            <a:spLocks/>
          </p:cNvSpPr>
          <p:nvPr/>
        </p:nvSpPr>
        <p:spPr>
          <a:xfrm>
            <a:off x="7568214" y="4705506"/>
            <a:ext cx="2629071" cy="1795836"/>
          </a:xfrm>
          <a:prstGeom prst="rect">
            <a:avLst/>
          </a:prstGeom>
          <a:ln>
            <a:noFill/>
          </a:ln>
        </p:spPr>
        <p:txBody>
          <a:bodyPr vert="horz" lIns="144000" tIns="144000" rIns="144000" bIns="144000" rtlCol="0" anchor="t" anchorCtr="0">
            <a:noAutofit/>
          </a:bodyPr>
          <a:lstStyle>
            <a:lvl1pPr algn="l" defTabSz="914400" rtl="0" eaLnBrk="1" latinLnBrk="0" hangingPunct="1">
              <a:spcBef>
                <a:spcPct val="0"/>
              </a:spcBef>
              <a:buNone/>
              <a:defRPr sz="3000" b="1" kern="1200" spc="-40" baseline="0">
                <a:solidFill>
                  <a:schemeClr val="accent1"/>
                </a:solidFill>
                <a:latin typeface="+mj-lt"/>
                <a:ea typeface="+mj-ea"/>
                <a:cs typeface="+mj-cs"/>
              </a:defRPr>
            </a:lvl1pPr>
          </a:lstStyle>
          <a:p>
            <a:pPr defTabSz="1219170">
              <a:defRPr/>
            </a:pPr>
            <a:endParaRPr lang="en-GB" sz="2000" spc="-53" dirty="0">
              <a:solidFill>
                <a:schemeClr val="tx1"/>
              </a:solidFill>
              <a:latin typeface="Arial"/>
            </a:endParaRPr>
          </a:p>
        </p:txBody>
      </p:sp>
      <p:sp>
        <p:nvSpPr>
          <p:cNvPr id="21" name="Title 1">
            <a:extLst>
              <a:ext uri="{FF2B5EF4-FFF2-40B4-BE49-F238E27FC236}">
                <a16:creationId xmlns:a16="http://schemas.microsoft.com/office/drawing/2014/main" xmlns="" id="{916B6CAC-3661-45F9-86DD-CA463CC627A4}"/>
              </a:ext>
            </a:extLst>
          </p:cNvPr>
          <p:cNvSpPr txBox="1">
            <a:spLocks/>
          </p:cNvSpPr>
          <p:nvPr/>
        </p:nvSpPr>
        <p:spPr>
          <a:xfrm>
            <a:off x="7449801" y="4513485"/>
            <a:ext cx="2824188" cy="1795836"/>
          </a:xfrm>
          <a:prstGeom prst="rect">
            <a:avLst/>
          </a:prstGeom>
          <a:ln>
            <a:noFill/>
          </a:ln>
        </p:spPr>
        <p:txBody>
          <a:bodyPr vert="horz" lIns="144000" tIns="144000" rIns="144000" bIns="144000" rtlCol="0" anchor="t" anchorCtr="0">
            <a:noAutofit/>
          </a:bodyPr>
          <a:lstStyle>
            <a:lvl1pPr algn="l" defTabSz="914400" rtl="0" eaLnBrk="1" latinLnBrk="0" hangingPunct="1">
              <a:spcBef>
                <a:spcPct val="0"/>
              </a:spcBef>
              <a:buNone/>
              <a:defRPr sz="3000" b="1" kern="1200" spc="-40" baseline="0">
                <a:solidFill>
                  <a:schemeClr val="accent1"/>
                </a:solidFill>
                <a:latin typeface="+mj-lt"/>
                <a:ea typeface="+mj-ea"/>
                <a:cs typeface="+mj-cs"/>
              </a:defRPr>
            </a:lvl1pPr>
          </a:lstStyle>
          <a:p>
            <a:pPr defTabSz="1219170">
              <a:defRPr/>
            </a:pPr>
            <a:r>
              <a:rPr lang="en-GB" sz="2000" spc="-53" dirty="0">
                <a:solidFill>
                  <a:schemeClr val="tx1"/>
                </a:solidFill>
                <a:latin typeface="Arial"/>
                <a:sym typeface="Symbol" panose="05050102010706020507" pitchFamily="18" charset="2"/>
              </a:rPr>
              <a:t>NHS X</a:t>
            </a:r>
            <a:endParaRPr lang="en-GB" sz="2000" spc="-53" dirty="0">
              <a:solidFill>
                <a:schemeClr val="tx1"/>
              </a:solidFill>
              <a:latin typeface="Arial"/>
            </a:endParaRPr>
          </a:p>
        </p:txBody>
      </p:sp>
      <p:sp>
        <p:nvSpPr>
          <p:cNvPr id="3" name="Rectangle: Rounded Corners 2">
            <a:extLst>
              <a:ext uri="{FF2B5EF4-FFF2-40B4-BE49-F238E27FC236}">
                <a16:creationId xmlns:a16="http://schemas.microsoft.com/office/drawing/2014/main" xmlns="" id="{6E7B7BE5-EBB9-4495-96E2-D047F3CFD2B5}"/>
              </a:ext>
            </a:extLst>
          </p:cNvPr>
          <p:cNvSpPr/>
          <p:nvPr/>
        </p:nvSpPr>
        <p:spPr>
          <a:xfrm>
            <a:off x="4393728" y="2001879"/>
            <a:ext cx="3623669" cy="3238075"/>
          </a:xfrm>
          <a:prstGeom prst="roundRect">
            <a:avLst/>
          </a:prstGeom>
          <a:blipFill dpi="0" rotWithShape="1">
            <a:blip r:embed="rId3">
              <a:extLst>
                <a:ext uri="{28A0092B-C50C-407E-A947-70E740481C1C}">
                  <a14:useLocalDpi xmlns:a14="http://schemas.microsoft.com/office/drawing/2010/main" val="0"/>
                </a:ext>
              </a:extLst>
            </a:blip>
            <a:srcRect/>
            <a:stretch>
              <a:fillRect l="-9239" t="-995" r="-9117" b="-9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dirty="0"/>
          </a:p>
        </p:txBody>
      </p:sp>
      <p:sp>
        <p:nvSpPr>
          <p:cNvPr id="23" name="Rectangle: Rounded Corners 22">
            <a:extLst>
              <a:ext uri="{FF2B5EF4-FFF2-40B4-BE49-F238E27FC236}">
                <a16:creationId xmlns:a16="http://schemas.microsoft.com/office/drawing/2014/main" xmlns="" id="{7A9E38AB-6A25-4D75-B40B-A18BB5932CC0}"/>
              </a:ext>
            </a:extLst>
          </p:cNvPr>
          <p:cNvSpPr/>
          <p:nvPr/>
        </p:nvSpPr>
        <p:spPr>
          <a:xfrm>
            <a:off x="403100" y="1988840"/>
            <a:ext cx="3755749" cy="3238075"/>
          </a:xfrm>
          <a:prstGeom prst="roundRect">
            <a:avLst/>
          </a:prstGeom>
          <a:blipFill dpi="0" rotWithShape="1">
            <a:blip r:embed="rId4">
              <a:extLst>
                <a:ext uri="{28A0092B-C50C-407E-A947-70E740481C1C}">
                  <a14:useLocalDpi xmlns:a14="http://schemas.microsoft.com/office/drawing/2010/main" val="0"/>
                </a:ext>
              </a:extLst>
            </a:blip>
            <a:srcRect/>
            <a:stretch>
              <a:fillRect l="-2558" t="-2994" r="-2614" b="-29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dirty="0"/>
          </a:p>
        </p:txBody>
      </p:sp>
      <p:sp>
        <p:nvSpPr>
          <p:cNvPr id="7" name="Rectangle 6">
            <a:extLst>
              <a:ext uri="{FF2B5EF4-FFF2-40B4-BE49-F238E27FC236}">
                <a16:creationId xmlns:a16="http://schemas.microsoft.com/office/drawing/2014/main" xmlns="" id="{74942774-AB4A-420A-9D15-1964EA28454F}"/>
              </a:ext>
            </a:extLst>
          </p:cNvPr>
          <p:cNvSpPr/>
          <p:nvPr/>
        </p:nvSpPr>
        <p:spPr>
          <a:xfrm>
            <a:off x="335360" y="208839"/>
            <a:ext cx="11137237" cy="748988"/>
          </a:xfrm>
          <a:prstGeom prst="rect">
            <a:avLst/>
          </a:prstGeom>
        </p:spPr>
        <p:txBody>
          <a:bodyPr wrap="square">
            <a:spAutoFit/>
          </a:bodyPr>
          <a:lstStyle/>
          <a:p>
            <a:r>
              <a:rPr lang="en-GB" sz="4267" b="1" dirty="0"/>
              <a:t>A new vision of care…</a:t>
            </a:r>
          </a:p>
        </p:txBody>
      </p:sp>
      <p:sp>
        <p:nvSpPr>
          <p:cNvPr id="25" name="Rectangle: Rounded Corners 24">
            <a:extLst>
              <a:ext uri="{FF2B5EF4-FFF2-40B4-BE49-F238E27FC236}">
                <a16:creationId xmlns:a16="http://schemas.microsoft.com/office/drawing/2014/main" xmlns="" id="{38087027-7B51-4E2D-84BA-93C655413170}"/>
              </a:ext>
            </a:extLst>
          </p:cNvPr>
          <p:cNvSpPr/>
          <p:nvPr/>
        </p:nvSpPr>
        <p:spPr>
          <a:xfrm>
            <a:off x="8245875" y="2013981"/>
            <a:ext cx="3583672" cy="326827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dirty="0"/>
          </a:p>
        </p:txBody>
      </p:sp>
      <p:sp>
        <p:nvSpPr>
          <p:cNvPr id="26" name="Rectangle: Rounded Corners 25">
            <a:extLst>
              <a:ext uri="{FF2B5EF4-FFF2-40B4-BE49-F238E27FC236}">
                <a16:creationId xmlns:a16="http://schemas.microsoft.com/office/drawing/2014/main" xmlns="" id="{58908C92-E599-4A75-8117-500C9F3B5E9E}"/>
              </a:ext>
            </a:extLst>
          </p:cNvPr>
          <p:cNvSpPr/>
          <p:nvPr/>
        </p:nvSpPr>
        <p:spPr>
          <a:xfrm>
            <a:off x="8372535" y="2069920"/>
            <a:ext cx="3414093" cy="3238075"/>
          </a:xfrm>
          <a:prstGeom prst="roundRect">
            <a:avLst/>
          </a:prstGeom>
          <a:blipFill dpi="0" rotWithShape="1">
            <a:blip r:embed="rId5" cstate="print">
              <a:extLst>
                <a:ext uri="{28A0092B-C50C-407E-A947-70E740481C1C}">
                  <a14:useLocalDpi xmlns:a14="http://schemas.microsoft.com/office/drawing/2010/main" val="0"/>
                </a:ext>
              </a:extLst>
            </a:blip>
            <a:srcRect/>
            <a:stretch>
              <a:fillRect t="18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dirty="0"/>
          </a:p>
        </p:txBody>
      </p:sp>
      <p:sp>
        <p:nvSpPr>
          <p:cNvPr id="27" name="Rectangle 26">
            <a:extLst>
              <a:ext uri="{FF2B5EF4-FFF2-40B4-BE49-F238E27FC236}">
                <a16:creationId xmlns:a16="http://schemas.microsoft.com/office/drawing/2014/main" xmlns="" id="{AEB150DB-69A2-4B2D-A40E-207E19746525}"/>
              </a:ext>
            </a:extLst>
          </p:cNvPr>
          <p:cNvSpPr/>
          <p:nvPr/>
        </p:nvSpPr>
        <p:spPr>
          <a:xfrm>
            <a:off x="4158850" y="5652712"/>
            <a:ext cx="11137237" cy="748988"/>
          </a:xfrm>
          <a:prstGeom prst="rect">
            <a:avLst/>
          </a:prstGeom>
        </p:spPr>
        <p:txBody>
          <a:bodyPr wrap="square">
            <a:spAutoFit/>
          </a:bodyPr>
          <a:lstStyle/>
          <a:p>
            <a:r>
              <a:rPr lang="en-GB" sz="4267" b="1" dirty="0">
                <a:solidFill>
                  <a:schemeClr val="accent5"/>
                </a:solidFill>
              </a:rPr>
              <a:t>…transformed by technology</a:t>
            </a:r>
          </a:p>
        </p:txBody>
      </p:sp>
    </p:spTree>
    <p:extLst>
      <p:ext uri="{BB962C8B-B14F-4D97-AF65-F5344CB8AC3E}">
        <p14:creationId xmlns:p14="http://schemas.microsoft.com/office/powerpoint/2010/main" val="200523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3E1C9-C2D3-43E4-A1F3-231A37C9083D}"/>
              </a:ext>
            </a:extLst>
          </p:cNvPr>
          <p:cNvSpPr>
            <a:spLocks noGrp="1"/>
          </p:cNvSpPr>
          <p:nvPr>
            <p:ph type="title"/>
          </p:nvPr>
        </p:nvSpPr>
        <p:spPr>
          <a:xfrm>
            <a:off x="451587" y="387659"/>
            <a:ext cx="11309043" cy="706091"/>
          </a:xfrm>
        </p:spPr>
        <p:txBody>
          <a:bodyPr>
            <a:normAutofit/>
          </a:bodyPr>
          <a:lstStyle/>
          <a:p>
            <a:r>
              <a:rPr lang="en-GB" dirty="0">
                <a:solidFill>
                  <a:schemeClr val="tx1"/>
                </a:solidFill>
              </a:rPr>
              <a:t>NHSX Missions</a:t>
            </a:r>
          </a:p>
        </p:txBody>
      </p:sp>
      <p:sp>
        <p:nvSpPr>
          <p:cNvPr id="4" name="Rectangle 2">
            <a:extLst>
              <a:ext uri="{FF2B5EF4-FFF2-40B4-BE49-F238E27FC236}">
                <a16:creationId xmlns:a16="http://schemas.microsoft.com/office/drawing/2014/main" xmlns="" id="{02A484F3-8AC2-4E13-80CE-104E43647572}"/>
              </a:ext>
            </a:extLst>
          </p:cNvPr>
          <p:cNvSpPr>
            <a:spLocks noChangeArrowheads="1"/>
          </p:cNvSpPr>
          <p:nvPr/>
        </p:nvSpPr>
        <p:spPr bwMode="auto">
          <a:xfrm>
            <a:off x="1" y="585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defRPr/>
            </a:pPr>
            <a:endParaRPr lang="en-GB" sz="2400">
              <a:solidFill>
                <a:srgbClr val="0F0F0F"/>
              </a:solidFill>
              <a:latin typeface="Arial"/>
            </a:endParaRPr>
          </a:p>
        </p:txBody>
      </p:sp>
      <p:sp>
        <p:nvSpPr>
          <p:cNvPr id="10" name="Rounded Rectangle 6">
            <a:extLst>
              <a:ext uri="{FF2B5EF4-FFF2-40B4-BE49-F238E27FC236}">
                <a16:creationId xmlns:a16="http://schemas.microsoft.com/office/drawing/2014/main" xmlns="" id="{83A4CF29-6C19-4A3D-8AD0-7CD4150D66D6}"/>
              </a:ext>
            </a:extLst>
          </p:cNvPr>
          <p:cNvSpPr/>
          <p:nvPr/>
        </p:nvSpPr>
        <p:spPr>
          <a:xfrm>
            <a:off x="2543606" y="4094235"/>
            <a:ext cx="2369889" cy="2376099"/>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133" dirty="0">
                <a:solidFill>
                  <a:schemeClr val="bg1"/>
                </a:solidFill>
                <a:latin typeface="Arial" panose="020B0604020202020204" pitchFamily="34" charset="0"/>
              </a:rPr>
              <a:t>Citizens have tools to access information and services directly</a:t>
            </a:r>
            <a:endParaRPr lang="en-GB" sz="2133" b="1" dirty="0">
              <a:solidFill>
                <a:schemeClr val="bg1"/>
              </a:solidFill>
              <a:latin typeface="Arial"/>
            </a:endParaRPr>
          </a:p>
        </p:txBody>
      </p:sp>
      <p:sp>
        <p:nvSpPr>
          <p:cNvPr id="12" name="Rounded Rectangle 6">
            <a:extLst>
              <a:ext uri="{FF2B5EF4-FFF2-40B4-BE49-F238E27FC236}">
                <a16:creationId xmlns:a16="http://schemas.microsoft.com/office/drawing/2014/main" xmlns="" id="{4E3D0DA5-0720-489E-A186-7178941528DB}"/>
              </a:ext>
            </a:extLst>
          </p:cNvPr>
          <p:cNvSpPr/>
          <p:nvPr/>
        </p:nvSpPr>
        <p:spPr>
          <a:xfrm>
            <a:off x="67350" y="4094229"/>
            <a:ext cx="2380245" cy="2376104"/>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spcBef>
                <a:spcPts val="1333"/>
              </a:spcBef>
              <a:spcAft>
                <a:spcPts val="1333"/>
              </a:spcAft>
            </a:pPr>
            <a:r>
              <a:rPr lang="en-GB" sz="2133" dirty="0">
                <a:solidFill>
                  <a:schemeClr val="bg1"/>
                </a:solidFill>
                <a:latin typeface="Arial" panose="020B0604020202020204" pitchFamily="34" charset="0"/>
              </a:rPr>
              <a:t>Reduced burden on staff, so they can focus on patients</a:t>
            </a:r>
          </a:p>
        </p:txBody>
      </p:sp>
      <p:sp>
        <p:nvSpPr>
          <p:cNvPr id="3" name="Rectangle: Rounded Corners 2">
            <a:extLst>
              <a:ext uri="{FF2B5EF4-FFF2-40B4-BE49-F238E27FC236}">
                <a16:creationId xmlns:a16="http://schemas.microsoft.com/office/drawing/2014/main" xmlns="" id="{F04C2CFC-0D06-451C-A987-4BB446592E5B}"/>
              </a:ext>
            </a:extLst>
          </p:cNvPr>
          <p:cNvSpPr/>
          <p:nvPr/>
        </p:nvSpPr>
        <p:spPr>
          <a:xfrm>
            <a:off x="9728384" y="1718095"/>
            <a:ext cx="2380245" cy="2208245"/>
          </a:xfrm>
          <a:prstGeom prst="roundRect">
            <a:avLst/>
          </a:prstGeom>
          <a:blipFill dpi="0"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dirty="0"/>
          </a:p>
        </p:txBody>
      </p:sp>
      <p:sp>
        <p:nvSpPr>
          <p:cNvPr id="16" name="Rectangle: Rounded Corners 15">
            <a:extLst>
              <a:ext uri="{FF2B5EF4-FFF2-40B4-BE49-F238E27FC236}">
                <a16:creationId xmlns:a16="http://schemas.microsoft.com/office/drawing/2014/main" xmlns="" id="{9FC3C51B-8FC0-499A-92B1-C268177AD5CE}"/>
              </a:ext>
            </a:extLst>
          </p:cNvPr>
          <p:cNvSpPr/>
          <p:nvPr/>
        </p:nvSpPr>
        <p:spPr>
          <a:xfrm>
            <a:off x="2543606" y="1692457"/>
            <a:ext cx="2369889" cy="2237697"/>
          </a:xfrm>
          <a:prstGeom prst="roundRect">
            <a:avLst/>
          </a:prstGeom>
          <a:blipFill>
            <a:blip r:embed="rId5"/>
            <a:stretch>
              <a:fillRect l="-19000" t="1000" r="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dirty="0"/>
          </a:p>
        </p:txBody>
      </p:sp>
      <p:sp>
        <p:nvSpPr>
          <p:cNvPr id="18" name="Rectangle: Rounded Corners 17">
            <a:extLst>
              <a:ext uri="{FF2B5EF4-FFF2-40B4-BE49-F238E27FC236}">
                <a16:creationId xmlns:a16="http://schemas.microsoft.com/office/drawing/2014/main" xmlns="" id="{8BF7C0D0-5CC0-41CA-BCDD-A15FFFD1617E}"/>
              </a:ext>
            </a:extLst>
          </p:cNvPr>
          <p:cNvSpPr/>
          <p:nvPr/>
        </p:nvSpPr>
        <p:spPr>
          <a:xfrm>
            <a:off x="4979041" y="1679059"/>
            <a:ext cx="2292596" cy="2256000"/>
          </a:xfrm>
          <a:prstGeom prst="roundRect">
            <a:avLst/>
          </a:prstGeom>
          <a:blipFill dpi="0"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a:stretch>
              <a:fillRect l="-12811" r="-1281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dirty="0"/>
          </a:p>
        </p:txBody>
      </p:sp>
      <p:sp>
        <p:nvSpPr>
          <p:cNvPr id="13" name="Rounded Rectangle 6">
            <a:extLst>
              <a:ext uri="{FF2B5EF4-FFF2-40B4-BE49-F238E27FC236}">
                <a16:creationId xmlns:a16="http://schemas.microsoft.com/office/drawing/2014/main" xmlns="" id="{1B130080-CFB9-43EC-A582-14B5A5A7C4A8}"/>
              </a:ext>
            </a:extLst>
          </p:cNvPr>
          <p:cNvSpPr/>
          <p:nvPr/>
        </p:nvSpPr>
        <p:spPr>
          <a:xfrm>
            <a:off x="7375331" y="4094237"/>
            <a:ext cx="2406472" cy="2376097"/>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133" dirty="0">
                <a:solidFill>
                  <a:schemeClr val="bg1"/>
                </a:solidFill>
                <a:latin typeface="Arial" panose="020B0604020202020204" pitchFamily="34" charset="0"/>
              </a:rPr>
              <a:t>Improvement of patient safety across the NHS</a:t>
            </a:r>
            <a:endParaRPr lang="en-GB" sz="2133" b="1" dirty="0">
              <a:solidFill>
                <a:schemeClr val="bg1"/>
              </a:solidFill>
              <a:latin typeface="Arial"/>
            </a:endParaRPr>
          </a:p>
        </p:txBody>
      </p:sp>
      <p:sp>
        <p:nvSpPr>
          <p:cNvPr id="14" name="Rectangle: Rounded Corners 13">
            <a:extLst>
              <a:ext uri="{FF2B5EF4-FFF2-40B4-BE49-F238E27FC236}">
                <a16:creationId xmlns:a16="http://schemas.microsoft.com/office/drawing/2014/main" xmlns="" id="{E9E3C473-FDBE-47C5-AEA1-EF7813A5888F}"/>
              </a:ext>
            </a:extLst>
          </p:cNvPr>
          <p:cNvSpPr/>
          <p:nvPr/>
        </p:nvSpPr>
        <p:spPr>
          <a:xfrm>
            <a:off x="82496" y="1677589"/>
            <a:ext cx="2406472" cy="2303567"/>
          </a:xfrm>
          <a:prstGeom prst="roundRect">
            <a:avLst/>
          </a:prstGeom>
          <a:blipFill dpi="0"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a:stretch>
              <a:fillRect l="-858" r="-28792"/>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dirty="0"/>
          </a:p>
        </p:txBody>
      </p:sp>
      <p:sp>
        <p:nvSpPr>
          <p:cNvPr id="15" name="Rounded Rectangle 6">
            <a:extLst>
              <a:ext uri="{FF2B5EF4-FFF2-40B4-BE49-F238E27FC236}">
                <a16:creationId xmlns:a16="http://schemas.microsoft.com/office/drawing/2014/main" xmlns="" id="{4FB1D918-4767-474E-99D3-C49EFB02C859}"/>
              </a:ext>
            </a:extLst>
          </p:cNvPr>
          <p:cNvSpPr/>
          <p:nvPr/>
        </p:nvSpPr>
        <p:spPr>
          <a:xfrm>
            <a:off x="4986874" y="4094237"/>
            <a:ext cx="2315753" cy="2376097"/>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107" dirty="0">
                <a:solidFill>
                  <a:schemeClr val="bg1"/>
                </a:solidFill>
                <a:latin typeface="Arial" panose="020B0604020202020204" pitchFamily="34" charset="0"/>
              </a:rPr>
              <a:t>Clinical information can be safely and digitally accessed</a:t>
            </a:r>
            <a:endParaRPr lang="en-GB" sz="2107" b="1" dirty="0">
              <a:solidFill>
                <a:schemeClr val="bg1"/>
              </a:solidFill>
            </a:endParaRPr>
          </a:p>
        </p:txBody>
      </p:sp>
      <p:sp>
        <p:nvSpPr>
          <p:cNvPr id="17" name="Rectangle: Rounded Corners 16">
            <a:extLst>
              <a:ext uri="{FF2B5EF4-FFF2-40B4-BE49-F238E27FC236}">
                <a16:creationId xmlns:a16="http://schemas.microsoft.com/office/drawing/2014/main" xmlns="" id="{6B573728-C9E5-4F3D-A3DA-0AFD2A41E8A7}"/>
              </a:ext>
            </a:extLst>
          </p:cNvPr>
          <p:cNvSpPr/>
          <p:nvPr/>
        </p:nvSpPr>
        <p:spPr>
          <a:xfrm>
            <a:off x="7344954" y="1670435"/>
            <a:ext cx="2315753" cy="2303567"/>
          </a:xfrm>
          <a:prstGeom prst="roundRect">
            <a:avLst/>
          </a:prstGeom>
          <a:blipFill dpi="0"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a:stretch>
              <a:fillRect l="-20474" r="-204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dirty="0"/>
          </a:p>
        </p:txBody>
      </p:sp>
      <p:sp>
        <p:nvSpPr>
          <p:cNvPr id="19" name="Rounded Rectangle 6">
            <a:extLst>
              <a:ext uri="{FF2B5EF4-FFF2-40B4-BE49-F238E27FC236}">
                <a16:creationId xmlns:a16="http://schemas.microsoft.com/office/drawing/2014/main" xmlns="" id="{02930F1E-0EB6-425C-B7B1-742D4696AE1D}"/>
              </a:ext>
            </a:extLst>
          </p:cNvPr>
          <p:cNvSpPr/>
          <p:nvPr/>
        </p:nvSpPr>
        <p:spPr>
          <a:xfrm>
            <a:off x="9854507" y="4094237"/>
            <a:ext cx="2301663" cy="2376097"/>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133" dirty="0">
                <a:solidFill>
                  <a:schemeClr val="bg1"/>
                </a:solidFill>
                <a:latin typeface="Arial" panose="020B0604020202020204" pitchFamily="34" charset="0"/>
              </a:rPr>
              <a:t>Increased NHS productivity</a:t>
            </a:r>
            <a:endParaRPr lang="en-GB" sz="2133" b="1" dirty="0">
              <a:solidFill>
                <a:schemeClr val="bg1"/>
              </a:solidFill>
              <a:latin typeface="Arial"/>
            </a:endParaRPr>
          </a:p>
        </p:txBody>
      </p:sp>
    </p:spTree>
    <p:extLst>
      <p:ext uri="{BB962C8B-B14F-4D97-AF65-F5344CB8AC3E}">
        <p14:creationId xmlns:p14="http://schemas.microsoft.com/office/powerpoint/2010/main" val="1226656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 name="Oval 82">
            <a:extLst>
              <a:ext uri="{FF2B5EF4-FFF2-40B4-BE49-F238E27FC236}">
                <a16:creationId xmlns:a16="http://schemas.microsoft.com/office/drawing/2014/main" xmlns="" id="{D9ABC8BB-6A22-354F-BA5D-1F917360D442}"/>
              </a:ext>
            </a:extLst>
          </p:cNvPr>
          <p:cNvSpPr/>
          <p:nvPr/>
        </p:nvSpPr>
        <p:spPr>
          <a:xfrm>
            <a:off x="8151827" y="5161227"/>
            <a:ext cx="192000" cy="19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FFFFFF"/>
              </a:solidFill>
              <a:latin typeface="Arial" panose="020B0604020202020204"/>
            </a:endParaRPr>
          </a:p>
        </p:txBody>
      </p:sp>
      <p:sp>
        <p:nvSpPr>
          <p:cNvPr id="41" name="Oval 40">
            <a:extLst>
              <a:ext uri="{FF2B5EF4-FFF2-40B4-BE49-F238E27FC236}">
                <a16:creationId xmlns:a16="http://schemas.microsoft.com/office/drawing/2014/main" xmlns="" id="{B68F15D0-09E0-8244-8FE7-4EC9D95B70B6}"/>
              </a:ext>
            </a:extLst>
          </p:cNvPr>
          <p:cNvSpPr/>
          <p:nvPr/>
        </p:nvSpPr>
        <p:spPr>
          <a:xfrm>
            <a:off x="4718719" y="4422935"/>
            <a:ext cx="1440000" cy="144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FFFFFF"/>
              </a:solidFill>
              <a:latin typeface="Arial" panose="020B0604020202020204"/>
            </a:endParaRPr>
          </a:p>
        </p:txBody>
      </p:sp>
      <p:pic>
        <p:nvPicPr>
          <p:cNvPr id="2050" name="Picture 2" descr="man in front laptop on brown wooden table">
            <a:extLst>
              <a:ext uri="{FF2B5EF4-FFF2-40B4-BE49-F238E27FC236}">
                <a16:creationId xmlns:a16="http://schemas.microsoft.com/office/drawing/2014/main" xmlns="" id="{33FB8E2F-B448-B24A-9912-7C32B62BBFF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425042" y="4070343"/>
            <a:ext cx="2156805" cy="2156805"/>
          </a:xfrm>
          <a:prstGeom prst="ellipse">
            <a:avLst/>
          </a:prstGeom>
          <a:noFill/>
          <a:ln w="28575">
            <a:solidFill>
              <a:srgbClr val="F9F9F9"/>
            </a:solidFill>
          </a:ln>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xmlns="" id="{ADA7D68D-B3CD-B841-BEB3-29E8C426A2C7}"/>
              </a:ext>
            </a:extLst>
          </p:cNvPr>
          <p:cNvSpPr/>
          <p:nvPr/>
        </p:nvSpPr>
        <p:spPr>
          <a:xfrm>
            <a:off x="4924843" y="1796819"/>
            <a:ext cx="1968000" cy="1968000"/>
          </a:xfrm>
          <a:prstGeom prst="ellipse">
            <a:avLst/>
          </a:prstGeom>
          <a:solidFill>
            <a:schemeClr val="accent4"/>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FFFFFF"/>
              </a:solidFill>
              <a:latin typeface="Arial" panose="020B0604020202020204"/>
            </a:endParaRPr>
          </a:p>
        </p:txBody>
      </p:sp>
      <p:sp>
        <p:nvSpPr>
          <p:cNvPr id="40" name="Oval 39">
            <a:extLst>
              <a:ext uri="{FF2B5EF4-FFF2-40B4-BE49-F238E27FC236}">
                <a16:creationId xmlns:a16="http://schemas.microsoft.com/office/drawing/2014/main" xmlns="" id="{F83FF8BB-AAF8-A841-88FD-B39205021947}"/>
              </a:ext>
            </a:extLst>
          </p:cNvPr>
          <p:cNvSpPr/>
          <p:nvPr/>
        </p:nvSpPr>
        <p:spPr>
          <a:xfrm>
            <a:off x="2870985" y="4066631"/>
            <a:ext cx="1296000" cy="129600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FFFFFF"/>
              </a:solidFill>
              <a:latin typeface="Arial" panose="020B0604020202020204"/>
            </a:endParaRPr>
          </a:p>
        </p:txBody>
      </p:sp>
      <p:sp>
        <p:nvSpPr>
          <p:cNvPr id="43" name="Oval 42">
            <a:extLst>
              <a:ext uri="{FF2B5EF4-FFF2-40B4-BE49-F238E27FC236}">
                <a16:creationId xmlns:a16="http://schemas.microsoft.com/office/drawing/2014/main" xmlns="" id="{54F007F4-40BE-D347-8C0B-5CECFF688C0E}"/>
              </a:ext>
            </a:extLst>
          </p:cNvPr>
          <p:cNvSpPr/>
          <p:nvPr/>
        </p:nvSpPr>
        <p:spPr>
          <a:xfrm>
            <a:off x="3739003" y="5771653"/>
            <a:ext cx="480000" cy="48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FFFFFF"/>
              </a:solidFill>
              <a:latin typeface="Arial" panose="020B0604020202020204"/>
            </a:endParaRPr>
          </a:p>
        </p:txBody>
      </p:sp>
      <p:sp>
        <p:nvSpPr>
          <p:cNvPr id="44" name="Oval 43">
            <a:extLst>
              <a:ext uri="{FF2B5EF4-FFF2-40B4-BE49-F238E27FC236}">
                <a16:creationId xmlns:a16="http://schemas.microsoft.com/office/drawing/2014/main" xmlns="" id="{26E93631-7F14-6242-BE62-D6908BCED3DE}"/>
              </a:ext>
            </a:extLst>
          </p:cNvPr>
          <p:cNvSpPr/>
          <p:nvPr/>
        </p:nvSpPr>
        <p:spPr>
          <a:xfrm>
            <a:off x="4696360" y="1515713"/>
            <a:ext cx="720000" cy="72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3E5264"/>
              </a:solidFill>
              <a:latin typeface="Arial" panose="020B0604020202020204"/>
            </a:endParaRPr>
          </a:p>
        </p:txBody>
      </p:sp>
      <p:sp>
        <p:nvSpPr>
          <p:cNvPr id="45" name="Title 3">
            <a:extLst>
              <a:ext uri="{FF2B5EF4-FFF2-40B4-BE49-F238E27FC236}">
                <a16:creationId xmlns:a16="http://schemas.microsoft.com/office/drawing/2014/main" xmlns="" id="{DDFE85E0-AE77-5244-981F-E32728774D01}"/>
              </a:ext>
            </a:extLst>
          </p:cNvPr>
          <p:cNvSpPr>
            <a:spLocks noGrp="1"/>
          </p:cNvSpPr>
          <p:nvPr>
            <p:ph type="title"/>
          </p:nvPr>
        </p:nvSpPr>
        <p:spPr>
          <a:xfrm>
            <a:off x="255165" y="139782"/>
            <a:ext cx="10972800" cy="892743"/>
          </a:xfrm>
        </p:spPr>
        <p:txBody>
          <a:bodyPr>
            <a:noAutofit/>
          </a:bodyPr>
          <a:lstStyle/>
          <a:p>
            <a:r>
              <a:rPr lang="en-GB" b="1" spc="-200" dirty="0"/>
              <a:t>Information, tools and services for citizens</a:t>
            </a:r>
          </a:p>
        </p:txBody>
      </p:sp>
      <p:sp>
        <p:nvSpPr>
          <p:cNvPr id="47" name="Oval 46">
            <a:extLst>
              <a:ext uri="{FF2B5EF4-FFF2-40B4-BE49-F238E27FC236}">
                <a16:creationId xmlns:a16="http://schemas.microsoft.com/office/drawing/2014/main" xmlns="" id="{021FFB04-92A8-D24D-A656-91FACC4A8E0C}"/>
              </a:ext>
            </a:extLst>
          </p:cNvPr>
          <p:cNvSpPr/>
          <p:nvPr/>
        </p:nvSpPr>
        <p:spPr>
          <a:xfrm>
            <a:off x="3391341" y="1239588"/>
            <a:ext cx="1440000" cy="1440000"/>
          </a:xfrm>
          <a:prstGeom prst="ellipse">
            <a:avLst/>
          </a:prstGeom>
          <a:blipFill>
            <a:blip r:embed="rId4"/>
            <a:stretch>
              <a:fillRect/>
            </a:stretch>
          </a:blip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GB" sz="1600" dirty="0">
              <a:solidFill>
                <a:srgbClr val="FFFFFF"/>
              </a:solidFill>
              <a:latin typeface="Arial" panose="020B0604020202020204"/>
            </a:endParaRPr>
          </a:p>
        </p:txBody>
      </p:sp>
      <p:sp>
        <p:nvSpPr>
          <p:cNvPr id="49" name="TextBox 48">
            <a:extLst>
              <a:ext uri="{FF2B5EF4-FFF2-40B4-BE49-F238E27FC236}">
                <a16:creationId xmlns:a16="http://schemas.microsoft.com/office/drawing/2014/main" xmlns="" id="{5E5465F5-8CD5-A349-8236-8755751D3166}"/>
              </a:ext>
            </a:extLst>
          </p:cNvPr>
          <p:cNvSpPr txBox="1"/>
          <p:nvPr/>
        </p:nvSpPr>
        <p:spPr>
          <a:xfrm>
            <a:off x="446013" y="1207922"/>
            <a:ext cx="2686873" cy="810350"/>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a:solidFill>
                  <a:srgbClr val="003087"/>
                </a:solidFill>
              </a:rPr>
              <a:t>The NHS App </a:t>
            </a:r>
            <a:r>
              <a:rPr lang="en-GB" sz="1333" dirty="0">
                <a:solidFill>
                  <a:srgbClr val="003087"/>
                </a:solidFill>
              </a:rPr>
              <a:t>is a new simple, secure way for people to access a range of NHS services </a:t>
            </a:r>
          </a:p>
        </p:txBody>
      </p:sp>
      <p:sp>
        <p:nvSpPr>
          <p:cNvPr id="51" name="TextBox 50">
            <a:extLst>
              <a:ext uri="{FF2B5EF4-FFF2-40B4-BE49-F238E27FC236}">
                <a16:creationId xmlns:a16="http://schemas.microsoft.com/office/drawing/2014/main" xmlns="" id="{57B3878B-61B9-3547-B17B-1FCBA650B57B}"/>
              </a:ext>
            </a:extLst>
          </p:cNvPr>
          <p:cNvSpPr txBox="1"/>
          <p:nvPr/>
        </p:nvSpPr>
        <p:spPr>
          <a:xfrm>
            <a:off x="9057995" y="3272351"/>
            <a:ext cx="2565652" cy="1220591"/>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a:solidFill>
                  <a:srgbClr val="003087"/>
                </a:solidFill>
              </a:rPr>
              <a:t>Digital child health </a:t>
            </a:r>
            <a:r>
              <a:rPr lang="en-GB" sz="1333" dirty="0">
                <a:solidFill>
                  <a:srgbClr val="003087"/>
                </a:solidFill>
              </a:rPr>
              <a:t>ensures key health information can be shared appropriately with all those involved in the care of a child</a:t>
            </a:r>
            <a:r>
              <a:rPr lang="en-GB" sz="1333" b="1" dirty="0">
                <a:solidFill>
                  <a:srgbClr val="003087"/>
                </a:solidFill>
              </a:rPr>
              <a:t> </a:t>
            </a:r>
            <a:endParaRPr lang="en-GB" sz="1333" dirty="0">
              <a:solidFill>
                <a:srgbClr val="003087"/>
              </a:solidFill>
            </a:endParaRPr>
          </a:p>
        </p:txBody>
      </p:sp>
      <p:sp>
        <p:nvSpPr>
          <p:cNvPr id="52" name="TextBox 51">
            <a:extLst>
              <a:ext uri="{FF2B5EF4-FFF2-40B4-BE49-F238E27FC236}">
                <a16:creationId xmlns:a16="http://schemas.microsoft.com/office/drawing/2014/main" xmlns="" id="{C985554E-062A-A34A-BBB3-22B4020F1E83}"/>
              </a:ext>
            </a:extLst>
          </p:cNvPr>
          <p:cNvSpPr txBox="1"/>
          <p:nvPr/>
        </p:nvSpPr>
        <p:spPr>
          <a:xfrm>
            <a:off x="446011" y="5161227"/>
            <a:ext cx="2814063" cy="1323247"/>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a:solidFill>
                  <a:srgbClr val="003087"/>
                </a:solidFill>
              </a:rPr>
              <a:t>The NHS Apps Library </a:t>
            </a:r>
            <a:r>
              <a:rPr lang="en-GB" sz="1333" dirty="0">
                <a:solidFill>
                  <a:srgbClr val="003087"/>
                </a:solidFill>
              </a:rPr>
              <a:t>is a public facing service providing people with access to trusted digital tools, </a:t>
            </a:r>
            <a:r>
              <a:rPr lang="en-GB" sz="1333" b="1" dirty="0">
                <a:solidFill>
                  <a:srgbClr val="003087"/>
                </a:solidFill>
              </a:rPr>
              <a:t>1m hits, 80 apps</a:t>
            </a:r>
          </a:p>
        </p:txBody>
      </p:sp>
      <p:cxnSp>
        <p:nvCxnSpPr>
          <p:cNvPr id="53" name="Straight Connector 52">
            <a:extLst>
              <a:ext uri="{FF2B5EF4-FFF2-40B4-BE49-F238E27FC236}">
                <a16:creationId xmlns:a16="http://schemas.microsoft.com/office/drawing/2014/main" xmlns="" id="{280131D4-674F-BA46-A9AE-0CBAF6875C34}"/>
              </a:ext>
            </a:extLst>
          </p:cNvPr>
          <p:cNvCxnSpPr>
            <a:cxnSpLocks/>
          </p:cNvCxnSpPr>
          <p:nvPr/>
        </p:nvCxnSpPr>
        <p:spPr>
          <a:xfrm>
            <a:off x="8627804" y="3641813"/>
            <a:ext cx="384000" cy="0"/>
          </a:xfrm>
          <a:prstGeom prst="line">
            <a:avLst/>
          </a:prstGeom>
          <a:ln w="12700">
            <a:solidFill>
              <a:srgbClr val="748694"/>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F8827C95-893F-1B4F-8176-3339A5F98FE8}"/>
              </a:ext>
            </a:extLst>
          </p:cNvPr>
          <p:cNvSpPr txBox="1"/>
          <p:nvPr/>
        </p:nvSpPr>
        <p:spPr>
          <a:xfrm>
            <a:off x="446013" y="2194546"/>
            <a:ext cx="2686873" cy="810350"/>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a:solidFill>
                  <a:srgbClr val="003087"/>
                </a:solidFill>
              </a:rPr>
              <a:t>NHS login </a:t>
            </a:r>
            <a:r>
              <a:rPr lang="en-GB" sz="1333" dirty="0">
                <a:solidFill>
                  <a:srgbClr val="003087"/>
                </a:solidFill>
              </a:rPr>
              <a:t>makes it easier and quicker for people to access digital tools and services </a:t>
            </a:r>
          </a:p>
        </p:txBody>
      </p:sp>
      <p:cxnSp>
        <p:nvCxnSpPr>
          <p:cNvPr id="57" name="Straight Connector 56">
            <a:extLst>
              <a:ext uri="{FF2B5EF4-FFF2-40B4-BE49-F238E27FC236}">
                <a16:creationId xmlns:a16="http://schemas.microsoft.com/office/drawing/2014/main" xmlns="" id="{95E43D35-CC91-0F45-8CFC-6C1021DD9E4F}"/>
              </a:ext>
            </a:extLst>
          </p:cNvPr>
          <p:cNvCxnSpPr>
            <a:cxnSpLocks/>
          </p:cNvCxnSpPr>
          <p:nvPr/>
        </p:nvCxnSpPr>
        <p:spPr>
          <a:xfrm>
            <a:off x="3016597" y="5561616"/>
            <a:ext cx="829292" cy="0"/>
          </a:xfrm>
          <a:prstGeom prst="line">
            <a:avLst/>
          </a:prstGeom>
          <a:ln w="12700">
            <a:solidFill>
              <a:srgbClr val="748694"/>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xmlns="" id="{957C55D9-AB80-A54B-961C-94A1DAF6640A}"/>
              </a:ext>
            </a:extLst>
          </p:cNvPr>
          <p:cNvSpPr txBox="1"/>
          <p:nvPr/>
        </p:nvSpPr>
        <p:spPr>
          <a:xfrm>
            <a:off x="8173556" y="1106733"/>
            <a:ext cx="3403901" cy="1015471"/>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a:solidFill>
                  <a:srgbClr val="003087"/>
                </a:solidFill>
              </a:rPr>
              <a:t>The NHS website </a:t>
            </a:r>
            <a:r>
              <a:rPr lang="en-GB" sz="1333" dirty="0">
                <a:solidFill>
                  <a:srgbClr val="003087"/>
                </a:solidFill>
              </a:rPr>
              <a:t>is a trusted health website providing trusted information to 1.3 million visitors daily, </a:t>
            </a:r>
            <a:r>
              <a:rPr lang="en-GB" sz="1333" b="1" dirty="0">
                <a:solidFill>
                  <a:srgbClr val="003087"/>
                </a:solidFill>
              </a:rPr>
              <a:t>40m+ every month</a:t>
            </a:r>
          </a:p>
        </p:txBody>
      </p:sp>
      <p:cxnSp>
        <p:nvCxnSpPr>
          <p:cNvPr id="59" name="Straight Connector 58">
            <a:extLst>
              <a:ext uri="{FF2B5EF4-FFF2-40B4-BE49-F238E27FC236}">
                <a16:creationId xmlns:a16="http://schemas.microsoft.com/office/drawing/2014/main" xmlns="" id="{B2C2E8F2-D0D0-784C-8B1B-5B54B31DEF92}"/>
              </a:ext>
            </a:extLst>
          </p:cNvPr>
          <p:cNvCxnSpPr>
            <a:cxnSpLocks/>
          </p:cNvCxnSpPr>
          <p:nvPr/>
        </p:nvCxnSpPr>
        <p:spPr>
          <a:xfrm flipV="1">
            <a:off x="7214758" y="1487921"/>
            <a:ext cx="958797" cy="1"/>
          </a:xfrm>
          <a:prstGeom prst="line">
            <a:avLst/>
          </a:prstGeom>
          <a:ln w="12700">
            <a:solidFill>
              <a:srgbClr val="74869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3DF421FB-E4E0-2F4D-ADAE-9509D5126DAC}"/>
              </a:ext>
            </a:extLst>
          </p:cNvPr>
          <p:cNvCxnSpPr/>
          <p:nvPr/>
        </p:nvCxnSpPr>
        <p:spPr>
          <a:xfrm>
            <a:off x="3016596" y="1667659"/>
            <a:ext cx="384000" cy="0"/>
          </a:xfrm>
          <a:prstGeom prst="line">
            <a:avLst/>
          </a:prstGeom>
          <a:ln w="12700">
            <a:solidFill>
              <a:srgbClr val="748694"/>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EDC1BBE8-6DAC-6D45-99A5-74DF97E5F491}"/>
              </a:ext>
            </a:extLst>
          </p:cNvPr>
          <p:cNvSpPr txBox="1"/>
          <p:nvPr/>
        </p:nvSpPr>
        <p:spPr>
          <a:xfrm>
            <a:off x="419620" y="2975847"/>
            <a:ext cx="3310440" cy="1333570"/>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a:solidFill>
                  <a:srgbClr val="003087"/>
                </a:solidFill>
              </a:rPr>
              <a:t>Widening digital participation </a:t>
            </a:r>
            <a:r>
              <a:rPr lang="en-GB" sz="1333" dirty="0">
                <a:solidFill>
                  <a:srgbClr val="003087"/>
                </a:solidFill>
              </a:rPr>
              <a:t>helps the millions of people who lack the skills and means to use digital health services</a:t>
            </a:r>
          </a:p>
          <a:p>
            <a:pPr defTabSz="1219140">
              <a:defRPr/>
            </a:pPr>
            <a:endParaRPr lang="en-GB" sz="1400" dirty="0">
              <a:solidFill>
                <a:srgbClr val="003087"/>
              </a:solidFill>
            </a:endParaRPr>
          </a:p>
        </p:txBody>
      </p:sp>
      <p:cxnSp>
        <p:nvCxnSpPr>
          <p:cNvPr id="62" name="Elbow Connector 61">
            <a:extLst>
              <a:ext uri="{FF2B5EF4-FFF2-40B4-BE49-F238E27FC236}">
                <a16:creationId xmlns:a16="http://schemas.microsoft.com/office/drawing/2014/main" xmlns="" id="{8DFE09E7-94F6-1B4D-BF7A-5A8EEAAC698F}"/>
              </a:ext>
            </a:extLst>
          </p:cNvPr>
          <p:cNvCxnSpPr>
            <a:cxnSpLocks/>
          </p:cNvCxnSpPr>
          <p:nvPr/>
        </p:nvCxnSpPr>
        <p:spPr>
          <a:xfrm rot="10800000">
            <a:off x="3089909" y="2678831"/>
            <a:ext cx="1153260" cy="287268"/>
          </a:xfrm>
          <a:prstGeom prst="bentConnector3">
            <a:avLst>
              <a:gd name="adj1" fmla="val 50000"/>
            </a:avLst>
          </a:prstGeom>
          <a:ln>
            <a:solidFill>
              <a:srgbClr val="74869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D1FBB5C1-CF80-804E-9F04-4B33371B6B38}"/>
              </a:ext>
            </a:extLst>
          </p:cNvPr>
          <p:cNvCxnSpPr/>
          <p:nvPr/>
        </p:nvCxnSpPr>
        <p:spPr>
          <a:xfrm>
            <a:off x="3595003" y="3454236"/>
            <a:ext cx="384000" cy="0"/>
          </a:xfrm>
          <a:prstGeom prst="line">
            <a:avLst/>
          </a:prstGeom>
          <a:ln w="12700">
            <a:solidFill>
              <a:srgbClr val="748694"/>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xmlns="" id="{5521F943-9C81-D043-B853-1DB7F38916D5}"/>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2991551" y="4209900"/>
            <a:ext cx="907003" cy="852285"/>
          </a:xfrm>
          <a:prstGeom prst="rect">
            <a:avLst/>
          </a:prstGeom>
          <a:ln>
            <a:noFill/>
          </a:ln>
        </p:spPr>
      </p:pic>
      <p:sp>
        <p:nvSpPr>
          <p:cNvPr id="65" name="TextBox 64">
            <a:extLst>
              <a:ext uri="{FF2B5EF4-FFF2-40B4-BE49-F238E27FC236}">
                <a16:creationId xmlns:a16="http://schemas.microsoft.com/office/drawing/2014/main" xmlns="" id="{E28C7DF6-C6EA-6C41-A78D-1F9DD7ED641D}"/>
              </a:ext>
            </a:extLst>
          </p:cNvPr>
          <p:cNvSpPr txBox="1"/>
          <p:nvPr/>
        </p:nvSpPr>
        <p:spPr>
          <a:xfrm>
            <a:off x="408582" y="4119865"/>
            <a:ext cx="2646333" cy="1230914"/>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a:solidFill>
                  <a:srgbClr val="003087"/>
                </a:solidFill>
              </a:rPr>
              <a:t>111 online </a:t>
            </a:r>
            <a:r>
              <a:rPr lang="en-GB" sz="1333" dirty="0">
                <a:solidFill>
                  <a:srgbClr val="003087"/>
                </a:solidFill>
              </a:rPr>
              <a:t>allows people to get urgent healthcare online, using their laptop, smartphone or other device </a:t>
            </a:r>
            <a:r>
              <a:rPr lang="en-GB" sz="1333" b="1" dirty="0">
                <a:solidFill>
                  <a:srgbClr val="003087"/>
                </a:solidFill>
              </a:rPr>
              <a:t>100% coverage</a:t>
            </a:r>
          </a:p>
          <a:p>
            <a:pPr defTabSz="1219140">
              <a:defRPr/>
            </a:pPr>
            <a:endParaRPr lang="en-GB" sz="1400" dirty="0">
              <a:solidFill>
                <a:srgbClr val="003087"/>
              </a:solidFill>
            </a:endParaRPr>
          </a:p>
        </p:txBody>
      </p:sp>
      <p:cxnSp>
        <p:nvCxnSpPr>
          <p:cNvPr id="66" name="Straight Connector 65">
            <a:extLst>
              <a:ext uri="{FF2B5EF4-FFF2-40B4-BE49-F238E27FC236}">
                <a16:creationId xmlns:a16="http://schemas.microsoft.com/office/drawing/2014/main" xmlns="" id="{4964136C-8D42-5A4B-A2F2-B1DA54CB8595}"/>
              </a:ext>
            </a:extLst>
          </p:cNvPr>
          <p:cNvCxnSpPr>
            <a:cxnSpLocks/>
            <a:stCxn id="65" idx="3"/>
          </p:cNvCxnSpPr>
          <p:nvPr/>
        </p:nvCxnSpPr>
        <p:spPr>
          <a:xfrm>
            <a:off x="3054915" y="4735322"/>
            <a:ext cx="111296" cy="12073"/>
          </a:xfrm>
          <a:prstGeom prst="line">
            <a:avLst/>
          </a:prstGeom>
          <a:ln w="12700">
            <a:solidFill>
              <a:srgbClr val="748694"/>
            </a:solidFill>
          </a:ln>
        </p:spPr>
        <p:style>
          <a:lnRef idx="1">
            <a:schemeClr val="accent1"/>
          </a:lnRef>
          <a:fillRef idx="0">
            <a:schemeClr val="accent1"/>
          </a:fillRef>
          <a:effectRef idx="0">
            <a:schemeClr val="accent1"/>
          </a:effectRef>
          <a:fontRef idx="minor">
            <a:schemeClr val="tx1"/>
          </a:fontRef>
        </p:style>
      </p:cxnSp>
      <p:pic>
        <p:nvPicPr>
          <p:cNvPr id="67" name="Picture 4" descr="person holding pregnancy test with positive result">
            <a:extLst>
              <a:ext uri="{FF2B5EF4-FFF2-40B4-BE49-F238E27FC236}">
                <a16:creationId xmlns:a16="http://schemas.microsoft.com/office/drawing/2014/main" xmlns="" id="{B12A655F-28A6-7747-8000-2EBC2691908F}"/>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6323824" y="1976903"/>
            <a:ext cx="1466400" cy="1466400"/>
          </a:xfrm>
          <a:prstGeom prst="ellipse">
            <a:avLst/>
          </a:prstGeom>
          <a:noFill/>
          <a:ln w="28575">
            <a:solidFill>
              <a:srgbClr val="F9F9F9"/>
            </a:solidFill>
          </a:ln>
          <a:extLst>
            <a:ext uri="{909E8E84-426E-40DD-AFC4-6F175D3DCCD1}">
              <a14:hiddenFill xmlns:a14="http://schemas.microsoft.com/office/drawing/2010/main">
                <a:solidFill>
                  <a:srgbClr val="FFFFFF"/>
                </a:solidFill>
              </a14:hiddenFill>
            </a:ext>
          </a:extLst>
        </p:spPr>
      </p:pic>
      <p:sp>
        <p:nvSpPr>
          <p:cNvPr id="68" name="Oval 67">
            <a:extLst>
              <a:ext uri="{FF2B5EF4-FFF2-40B4-BE49-F238E27FC236}">
                <a16:creationId xmlns:a16="http://schemas.microsoft.com/office/drawing/2014/main" xmlns="" id="{CC3491B2-C8F9-B443-A584-DCCD07751FE1}"/>
              </a:ext>
            </a:extLst>
          </p:cNvPr>
          <p:cNvSpPr/>
          <p:nvPr/>
        </p:nvSpPr>
        <p:spPr>
          <a:xfrm>
            <a:off x="6021205" y="1035713"/>
            <a:ext cx="1200000" cy="120000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FFFFFF"/>
              </a:solidFill>
              <a:latin typeface="Arial" panose="020B0604020202020204"/>
            </a:endParaRPr>
          </a:p>
        </p:txBody>
      </p:sp>
      <p:pic>
        <p:nvPicPr>
          <p:cNvPr id="69" name="Picture 68">
            <a:extLst>
              <a:ext uri="{FF2B5EF4-FFF2-40B4-BE49-F238E27FC236}">
                <a16:creationId xmlns:a16="http://schemas.microsoft.com/office/drawing/2014/main" xmlns="" id="{B20972E2-A721-054F-B833-594A3F120E32}"/>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6035235" y="1057886"/>
            <a:ext cx="1141980" cy="1141980"/>
          </a:xfrm>
          <a:prstGeom prst="rect">
            <a:avLst/>
          </a:prstGeom>
        </p:spPr>
      </p:pic>
      <p:sp>
        <p:nvSpPr>
          <p:cNvPr id="70" name="TextBox 69">
            <a:extLst>
              <a:ext uri="{FF2B5EF4-FFF2-40B4-BE49-F238E27FC236}">
                <a16:creationId xmlns:a16="http://schemas.microsoft.com/office/drawing/2014/main" xmlns="" id="{C09C656C-6898-C744-A6C1-0BD85673FFDE}"/>
              </a:ext>
            </a:extLst>
          </p:cNvPr>
          <p:cNvSpPr txBox="1"/>
          <p:nvPr/>
        </p:nvSpPr>
        <p:spPr>
          <a:xfrm>
            <a:off x="8368481" y="2155058"/>
            <a:ext cx="3403900" cy="1015471"/>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a:solidFill>
                  <a:srgbClr val="003087"/>
                </a:solidFill>
              </a:rPr>
              <a:t>Digital maternity </a:t>
            </a:r>
            <a:r>
              <a:rPr lang="en-GB" sz="1333" dirty="0">
                <a:solidFill>
                  <a:srgbClr val="003087"/>
                </a:solidFill>
              </a:rPr>
              <a:t>delivers a digital pathway of care from conception to post-natal improving the experience of women accessing care</a:t>
            </a:r>
          </a:p>
        </p:txBody>
      </p:sp>
      <p:cxnSp>
        <p:nvCxnSpPr>
          <p:cNvPr id="71" name="Straight Connector 70">
            <a:extLst>
              <a:ext uri="{FF2B5EF4-FFF2-40B4-BE49-F238E27FC236}">
                <a16:creationId xmlns:a16="http://schemas.microsoft.com/office/drawing/2014/main" xmlns="" id="{4BE37D30-F8EB-7646-A54D-0554CCF106E3}"/>
              </a:ext>
            </a:extLst>
          </p:cNvPr>
          <p:cNvCxnSpPr/>
          <p:nvPr/>
        </p:nvCxnSpPr>
        <p:spPr>
          <a:xfrm>
            <a:off x="7774391" y="2513883"/>
            <a:ext cx="384000" cy="0"/>
          </a:xfrm>
          <a:prstGeom prst="line">
            <a:avLst/>
          </a:prstGeom>
          <a:ln w="12700">
            <a:solidFill>
              <a:srgbClr val="748694"/>
            </a:solidFill>
          </a:ln>
        </p:spPr>
        <p:style>
          <a:lnRef idx="1">
            <a:schemeClr val="accent1"/>
          </a:lnRef>
          <a:fillRef idx="0">
            <a:schemeClr val="accent1"/>
          </a:fillRef>
          <a:effectRef idx="0">
            <a:schemeClr val="accent1"/>
          </a:effectRef>
          <a:fontRef idx="minor">
            <a:schemeClr val="tx1"/>
          </a:fontRef>
        </p:style>
      </p:cxnSp>
      <p:pic>
        <p:nvPicPr>
          <p:cNvPr id="48" name="Picture 6" descr="A person standing in front of a fence&#10;&#10;Description generated with very high confidence">
            <a:extLst>
              <a:ext uri="{FF2B5EF4-FFF2-40B4-BE49-F238E27FC236}">
                <a16:creationId xmlns:a16="http://schemas.microsoft.com/office/drawing/2014/main" xmlns="" id="{12784902-2C1E-5A45-B3E6-DE139299090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851804" y="3007151"/>
            <a:ext cx="1776000" cy="1776000"/>
          </a:xfrm>
          <a:prstGeom prst="ellipse">
            <a:avLst/>
          </a:prstGeom>
          <a:ln w="28575">
            <a:solidFill>
              <a:srgbClr val="F9F9F9"/>
            </a:solidFill>
          </a:ln>
        </p:spPr>
      </p:pic>
      <p:sp>
        <p:nvSpPr>
          <p:cNvPr id="74" name="Oval 73">
            <a:extLst>
              <a:ext uri="{FF2B5EF4-FFF2-40B4-BE49-F238E27FC236}">
                <a16:creationId xmlns:a16="http://schemas.microsoft.com/office/drawing/2014/main" xmlns="" id="{DB793C5B-48C0-124C-B951-9A943F23D648}"/>
              </a:ext>
            </a:extLst>
          </p:cNvPr>
          <p:cNvSpPr/>
          <p:nvPr/>
        </p:nvSpPr>
        <p:spPr>
          <a:xfrm>
            <a:off x="5741565" y="2889810"/>
            <a:ext cx="1402000" cy="14399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FFFFFF"/>
              </a:solidFill>
              <a:latin typeface="Arial" panose="020B0604020202020204"/>
            </a:endParaRPr>
          </a:p>
        </p:txBody>
      </p:sp>
      <p:pic>
        <p:nvPicPr>
          <p:cNvPr id="42" name="Picture 2" descr="two man laughing at each other">
            <a:extLst>
              <a:ext uri="{FF2B5EF4-FFF2-40B4-BE49-F238E27FC236}">
                <a16:creationId xmlns:a16="http://schemas.microsoft.com/office/drawing/2014/main" xmlns="" id="{A8163F07-07D7-6D43-AD79-1A4888DCB0F9}"/>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3827136" y="2959963"/>
            <a:ext cx="2156805" cy="2156805"/>
          </a:xfrm>
          <a:prstGeom prst="ellipse">
            <a:avLst/>
          </a:prstGeom>
          <a:noFill/>
          <a:ln w="28575">
            <a:solidFill>
              <a:srgbClr val="F9F9F9"/>
            </a:solidFill>
          </a:ln>
          <a:extLst>
            <a:ext uri="{909E8E84-426E-40DD-AFC4-6F175D3DCCD1}">
              <a14:hiddenFill xmlns:a14="http://schemas.microsoft.com/office/drawing/2010/main">
                <a:solidFill>
                  <a:srgbClr val="FFFFFF"/>
                </a:solidFill>
              </a14:hiddenFill>
            </a:ext>
          </a:extLst>
        </p:spPr>
      </p:pic>
      <p:pic>
        <p:nvPicPr>
          <p:cNvPr id="50" name="Picture 2" descr="https://lh5.googleusercontent.com/WOiLBeZJSmHfjxrrU2mReESsnLt2PZrG_1SYM72vBllxTdZH4lAwQOR6xdTEK5K2z-D0KXr47rsG7Xg1HphuwJzzSU4WQQUkZe0bRI7DOqUEHyKj0a5SV75MG1Uo0MCQR1WruAH6JF8">
            <a:extLst>
              <a:ext uri="{FF2B5EF4-FFF2-40B4-BE49-F238E27FC236}">
                <a16:creationId xmlns:a16="http://schemas.microsoft.com/office/drawing/2014/main" xmlns="" id="{3D8D004A-8B68-FE4F-88F2-CE9B928BF68D}"/>
              </a:ext>
            </a:extLst>
          </p:cNvPr>
          <p:cNvPicPr>
            <a:picLocks noChangeAspect="1" noChangeArrowheads="1"/>
          </p:cNvPicPr>
          <p:nvPr/>
        </p:nvPicPr>
        <p:blipFill rotWithShape="1">
          <a:blip r:embed="rId10" cstate="screen">
            <a:alphaModFix/>
            <a:extLst>
              <a:ext uri="{28A0092B-C50C-407E-A947-70E740481C1C}">
                <a14:useLocalDpi xmlns:a14="http://schemas.microsoft.com/office/drawing/2010/main"/>
              </a:ext>
            </a:extLst>
          </a:blip>
          <a:srcRect/>
          <a:stretch/>
        </p:blipFill>
        <p:spPr bwMode="auto">
          <a:xfrm>
            <a:off x="3830055" y="4575092"/>
            <a:ext cx="1440000" cy="1440000"/>
          </a:xfrm>
          <a:prstGeom prst="ellipse">
            <a:avLst/>
          </a:prstGeom>
          <a:noFill/>
          <a:ln w="28575">
            <a:solidFill>
              <a:srgbClr val="F9F9F9"/>
            </a:solidFill>
          </a:ln>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xmlns="" id="{64E4B509-5BBF-B047-BFF1-83EC17411ED8}"/>
              </a:ext>
            </a:extLst>
          </p:cNvPr>
          <p:cNvSpPr/>
          <p:nvPr/>
        </p:nvSpPr>
        <p:spPr>
          <a:xfrm>
            <a:off x="4288376" y="2041205"/>
            <a:ext cx="1200000" cy="120000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FFFFFF"/>
              </a:solidFill>
              <a:latin typeface="Arial" panose="020B0604020202020204"/>
            </a:endParaRPr>
          </a:p>
        </p:txBody>
      </p:sp>
      <p:pic>
        <p:nvPicPr>
          <p:cNvPr id="55" name="Picture 54">
            <a:extLst>
              <a:ext uri="{FF2B5EF4-FFF2-40B4-BE49-F238E27FC236}">
                <a16:creationId xmlns:a16="http://schemas.microsoft.com/office/drawing/2014/main" xmlns="" id="{307662DC-4622-B04C-A625-1BD905170044}"/>
              </a:ext>
            </a:extLst>
          </p:cNvPr>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4428996" y="2215699"/>
            <a:ext cx="927781" cy="927781"/>
          </a:xfrm>
          <a:prstGeom prst="rect">
            <a:avLst/>
          </a:prstGeom>
        </p:spPr>
      </p:pic>
      <p:pic>
        <p:nvPicPr>
          <p:cNvPr id="4" name="Picture 3">
            <a:extLst>
              <a:ext uri="{FF2B5EF4-FFF2-40B4-BE49-F238E27FC236}">
                <a16:creationId xmlns:a16="http://schemas.microsoft.com/office/drawing/2014/main" xmlns="" id="{0332AAE5-649E-9B43-B569-F395DA02CE94}"/>
              </a:ext>
            </a:extLst>
          </p:cNvPr>
          <p:cNvPicPr>
            <a:picLocks noChangeAspect="1"/>
          </p:cNvPicPr>
          <p:nvPr/>
        </p:nvPicPr>
        <p:blipFill>
          <a:blip r:embed="rId12"/>
          <a:stretch>
            <a:fillRect/>
          </a:stretch>
        </p:blipFill>
        <p:spPr>
          <a:xfrm>
            <a:off x="5798311" y="2896317"/>
            <a:ext cx="1344584" cy="1344584"/>
          </a:xfrm>
          <a:prstGeom prst="rect">
            <a:avLst/>
          </a:prstGeom>
        </p:spPr>
      </p:pic>
      <p:sp>
        <p:nvSpPr>
          <p:cNvPr id="77" name="TextBox 76">
            <a:extLst>
              <a:ext uri="{FF2B5EF4-FFF2-40B4-BE49-F238E27FC236}">
                <a16:creationId xmlns:a16="http://schemas.microsoft.com/office/drawing/2014/main" xmlns="" id="{5F292C65-35DE-CF40-9BBE-95A11E605476}"/>
              </a:ext>
            </a:extLst>
          </p:cNvPr>
          <p:cNvSpPr txBox="1"/>
          <p:nvPr/>
        </p:nvSpPr>
        <p:spPr>
          <a:xfrm>
            <a:off x="7756164" y="5497585"/>
            <a:ext cx="3821293" cy="810350"/>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err="1">
                <a:solidFill>
                  <a:srgbClr val="003087"/>
                </a:solidFill>
              </a:rPr>
              <a:t>WiFi</a:t>
            </a:r>
            <a:r>
              <a:rPr lang="en-GB" sz="2000" b="1" dirty="0">
                <a:solidFill>
                  <a:srgbClr val="003087"/>
                </a:solidFill>
              </a:rPr>
              <a:t> </a:t>
            </a:r>
            <a:r>
              <a:rPr lang="en-GB" sz="1333" dirty="0">
                <a:solidFill>
                  <a:srgbClr val="003087"/>
                </a:solidFill>
              </a:rPr>
              <a:t>providing free public </a:t>
            </a:r>
            <a:r>
              <a:rPr lang="en-GB" sz="1333" dirty="0" err="1">
                <a:solidFill>
                  <a:srgbClr val="003087"/>
                </a:solidFill>
              </a:rPr>
              <a:t>WiFi</a:t>
            </a:r>
            <a:r>
              <a:rPr lang="en-GB" sz="1333" dirty="0">
                <a:solidFill>
                  <a:srgbClr val="003087"/>
                </a:solidFill>
              </a:rPr>
              <a:t> across the NHS Estate – 54m people </a:t>
            </a:r>
            <a:r>
              <a:rPr lang="en-GB" sz="1333" b="1" dirty="0">
                <a:solidFill>
                  <a:srgbClr val="003087"/>
                </a:solidFill>
              </a:rPr>
              <a:t>ministerial commitment achieved </a:t>
            </a:r>
          </a:p>
        </p:txBody>
      </p:sp>
      <p:cxnSp>
        <p:nvCxnSpPr>
          <p:cNvPr id="78" name="Straight Connector 77">
            <a:extLst>
              <a:ext uri="{FF2B5EF4-FFF2-40B4-BE49-F238E27FC236}">
                <a16:creationId xmlns:a16="http://schemas.microsoft.com/office/drawing/2014/main" xmlns="" id="{98196AF0-CE44-B24B-8EA7-793CD7E62232}"/>
              </a:ext>
            </a:extLst>
          </p:cNvPr>
          <p:cNvCxnSpPr/>
          <p:nvPr/>
        </p:nvCxnSpPr>
        <p:spPr>
          <a:xfrm>
            <a:off x="7356997" y="5803991"/>
            <a:ext cx="384000" cy="0"/>
          </a:xfrm>
          <a:prstGeom prst="line">
            <a:avLst/>
          </a:prstGeom>
          <a:ln w="12700">
            <a:solidFill>
              <a:srgbClr val="748694"/>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xmlns="" id="{96E48A65-8725-3C48-89CE-F5FC7FC1EC9E}"/>
              </a:ext>
            </a:extLst>
          </p:cNvPr>
          <p:cNvSpPr/>
          <p:nvPr/>
        </p:nvSpPr>
        <p:spPr>
          <a:xfrm>
            <a:off x="7241995" y="4380092"/>
            <a:ext cx="1056000" cy="105600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90">
              <a:defRPr/>
            </a:pPr>
            <a:endParaRPr lang="en-US" sz="2400">
              <a:solidFill>
                <a:srgbClr val="FFFFFF"/>
              </a:solidFill>
              <a:latin typeface="Arial" panose="020B0604020202020204"/>
            </a:endParaRPr>
          </a:p>
        </p:txBody>
      </p:sp>
      <p:sp>
        <p:nvSpPr>
          <p:cNvPr id="80" name="TextBox 79">
            <a:extLst>
              <a:ext uri="{FF2B5EF4-FFF2-40B4-BE49-F238E27FC236}">
                <a16:creationId xmlns:a16="http://schemas.microsoft.com/office/drawing/2014/main" xmlns="" id="{43166A32-8688-C347-A6F8-A8CB390DF497}"/>
              </a:ext>
            </a:extLst>
          </p:cNvPr>
          <p:cNvSpPr txBox="1"/>
          <p:nvPr/>
        </p:nvSpPr>
        <p:spPr>
          <a:xfrm>
            <a:off x="8711325" y="4475197"/>
            <a:ext cx="3183456" cy="810350"/>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100" b="0" i="0" u="none" strike="noStrike" cap="none" spc="0" normalizeH="0" baseline="0">
                <a:ln>
                  <a:noFill/>
                </a:ln>
                <a:solidFill>
                  <a:srgbClr val="0F0F0F">
                    <a:lumMod val="90000"/>
                    <a:lumOff val="10000"/>
                  </a:srgbClr>
                </a:solidFill>
                <a:effectLst/>
                <a:uLnTx/>
                <a:uFillTx/>
                <a:latin typeface="Arial"/>
              </a:defRPr>
            </a:lvl1pPr>
          </a:lstStyle>
          <a:p>
            <a:pPr defTabSz="1219140">
              <a:defRPr/>
            </a:pPr>
            <a:r>
              <a:rPr lang="en-GB" sz="2000" b="1" dirty="0">
                <a:solidFill>
                  <a:srgbClr val="003087"/>
                </a:solidFill>
              </a:rPr>
              <a:t>Personal health records </a:t>
            </a:r>
            <a:r>
              <a:rPr lang="en-GB" sz="1333" dirty="0">
                <a:solidFill>
                  <a:srgbClr val="003087"/>
                </a:solidFill>
              </a:rPr>
              <a:t>offer online, secure ways for patients to manage their health and care </a:t>
            </a:r>
          </a:p>
        </p:txBody>
      </p:sp>
      <p:cxnSp>
        <p:nvCxnSpPr>
          <p:cNvPr id="81" name="Straight Connector 80">
            <a:extLst>
              <a:ext uri="{FF2B5EF4-FFF2-40B4-BE49-F238E27FC236}">
                <a16:creationId xmlns:a16="http://schemas.microsoft.com/office/drawing/2014/main" xmlns="" id="{8020797F-5D6E-E447-AD16-4D0ECCE72297}"/>
              </a:ext>
            </a:extLst>
          </p:cNvPr>
          <p:cNvCxnSpPr/>
          <p:nvPr/>
        </p:nvCxnSpPr>
        <p:spPr>
          <a:xfrm>
            <a:off x="8312160" y="4801225"/>
            <a:ext cx="384000" cy="0"/>
          </a:xfrm>
          <a:prstGeom prst="line">
            <a:avLst/>
          </a:prstGeom>
          <a:ln w="12700">
            <a:solidFill>
              <a:srgbClr val="748694"/>
            </a:solidFill>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xmlns="" id="{2F74054F-DAD6-7A49-B977-065287871E6E}"/>
              </a:ext>
            </a:extLst>
          </p:cNvPr>
          <p:cNvPicPr>
            <a:picLocks noChangeAspect="1"/>
          </p:cNvPicPr>
          <p:nvPr/>
        </p:nvPicPr>
        <p:blipFill>
          <a:blip r:embed="rId13" cstate="print">
            <a:biLevel thresh="25000"/>
            <a:extLst>
              <a:ext uri="{28A0092B-C50C-407E-A947-70E740481C1C}">
                <a14:useLocalDpi xmlns:a14="http://schemas.microsoft.com/office/drawing/2010/main"/>
              </a:ext>
            </a:extLst>
          </a:blip>
          <a:stretch>
            <a:fillRect/>
          </a:stretch>
        </p:blipFill>
        <p:spPr>
          <a:xfrm>
            <a:off x="7323996" y="4472679"/>
            <a:ext cx="864328" cy="864328"/>
          </a:xfrm>
          <a:prstGeom prst="rect">
            <a:avLst/>
          </a:prstGeom>
        </p:spPr>
      </p:pic>
    </p:spTree>
    <p:extLst>
      <p:ext uri="{BB962C8B-B14F-4D97-AF65-F5344CB8AC3E}">
        <p14:creationId xmlns:p14="http://schemas.microsoft.com/office/powerpoint/2010/main" val="677018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8666" y="1007534"/>
            <a:ext cx="9177867" cy="4800600"/>
          </a:xfrm>
        </p:spPr>
        <p:txBody>
          <a:bodyPr>
            <a:normAutofit/>
          </a:bodyPr>
          <a:lstStyle/>
          <a:p>
            <a:pPr lvl="0" algn="ctr">
              <a:spcBef>
                <a:spcPct val="20000"/>
              </a:spcBef>
            </a:pPr>
            <a:r>
              <a:rPr lang="en-US" sz="3200" dirty="0">
                <a:ea typeface="+mn-ea"/>
                <a:cs typeface="+mn-cs"/>
              </a:rPr>
              <a:t/>
            </a:r>
            <a:br>
              <a:rPr lang="en-US" sz="3200" dirty="0">
                <a:ea typeface="+mn-ea"/>
                <a:cs typeface="+mn-cs"/>
              </a:rPr>
            </a:br>
            <a:r>
              <a:rPr lang="en-US" sz="3200" dirty="0" smtClean="0">
                <a:ea typeface="+mn-ea"/>
                <a:cs typeface="+mn-cs"/>
              </a:rPr>
              <a:t>Disclosure</a:t>
            </a:r>
            <a:br>
              <a:rPr lang="en-US" sz="3200" dirty="0" smtClean="0">
                <a:ea typeface="+mn-ea"/>
                <a:cs typeface="+mn-cs"/>
              </a:rPr>
            </a:br>
            <a:r>
              <a:rPr lang="en-US" sz="3200" dirty="0">
                <a:solidFill>
                  <a:prstClr val="black">
                    <a:tint val="75000"/>
                  </a:prstClr>
                </a:solidFill>
                <a:ea typeface="+mn-ea"/>
                <a:cs typeface="+mn-cs"/>
              </a:rPr>
              <a:t/>
            </a:r>
            <a:br>
              <a:rPr lang="en-US" sz="3200" dirty="0">
                <a:solidFill>
                  <a:prstClr val="black">
                    <a:tint val="75000"/>
                  </a:prstClr>
                </a:solidFill>
                <a:ea typeface="+mn-ea"/>
                <a:cs typeface="+mn-cs"/>
              </a:rPr>
            </a:br>
            <a:r>
              <a:rPr lang="en-US" sz="2800" dirty="0"/>
              <a:t>I have no personal or professional financial</a:t>
            </a:r>
            <a:br>
              <a:rPr lang="en-US" sz="2800" dirty="0"/>
            </a:br>
            <a:r>
              <a:rPr lang="en-US" sz="2800" dirty="0"/>
              <a:t>relationships or interests with any </a:t>
            </a:r>
            <a:r>
              <a:rPr lang="en-US" sz="2800" dirty="0" smtClean="0"/>
              <a:t>proprietary entity</a:t>
            </a:r>
            <a:r>
              <a:rPr lang="en-US" sz="2800" dirty="0"/>
              <a:t/>
            </a:r>
            <a:br>
              <a:rPr lang="en-US" sz="2800" dirty="0"/>
            </a:br>
            <a:r>
              <a:rPr lang="en-US" sz="2800" dirty="0"/>
              <a:t>producing healthcare goods/or services</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endParaRPr lang="en-US" sz="2800" dirty="0"/>
          </a:p>
        </p:txBody>
      </p:sp>
    </p:spTree>
    <p:extLst>
      <p:ext uri="{BB962C8B-B14F-4D97-AF65-F5344CB8AC3E}">
        <p14:creationId xmlns:p14="http://schemas.microsoft.com/office/powerpoint/2010/main" val="69825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4412" b="20588"/>
          <a:stretch/>
        </p:blipFill>
        <p:spPr>
          <a:xfrm>
            <a:off x="20" y="10"/>
            <a:ext cx="12191980" cy="6857990"/>
          </a:xfrm>
          <a:prstGeom prst="rect">
            <a:avLst/>
          </a:prstGeom>
        </p:spPr>
      </p:pic>
    </p:spTree>
    <p:extLst>
      <p:ext uri="{BB962C8B-B14F-4D97-AF65-F5344CB8AC3E}">
        <p14:creationId xmlns:p14="http://schemas.microsoft.com/office/powerpoint/2010/main" val="165150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229096" y="169330"/>
            <a:ext cx="9189223" cy="6417733"/>
          </a:xfrm>
        </p:spPr>
      </p:pic>
    </p:spTree>
    <p:extLst>
      <p:ext uri="{BB962C8B-B14F-4D97-AF65-F5344CB8AC3E}">
        <p14:creationId xmlns:p14="http://schemas.microsoft.com/office/powerpoint/2010/main" val="2054681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B548105-5F94-FA4B-933A-C03593A490DD}"/>
              </a:ext>
            </a:extLst>
          </p:cNvPr>
          <p:cNvSpPr/>
          <p:nvPr/>
        </p:nvSpPr>
        <p:spPr>
          <a:xfrm>
            <a:off x="1207839" y="552546"/>
            <a:ext cx="4888161" cy="5632311"/>
          </a:xfrm>
          <a:prstGeom prst="rect">
            <a:avLst/>
          </a:prstGeom>
        </p:spPr>
        <p:txBody>
          <a:bodyPr wrap="square">
            <a:spAutoFit/>
          </a:bodyPr>
          <a:lstStyle/>
          <a:p>
            <a:r>
              <a:rPr lang="en-GB" sz="2000" dirty="0"/>
              <a:t>The NHS App enables people to:</a:t>
            </a:r>
          </a:p>
          <a:p>
            <a:endParaRPr lang="en-GB" sz="2000" dirty="0"/>
          </a:p>
          <a:p>
            <a:pPr marL="342900" indent="-342900">
              <a:buFont typeface="Wingdings" pitchFamily="2" charset="2"/>
              <a:buChar char="ü"/>
            </a:pPr>
            <a:r>
              <a:rPr lang="en-GB" sz="2000" dirty="0"/>
              <a:t>check their symptoms using the health A-Z on the NHS website </a:t>
            </a:r>
          </a:p>
          <a:p>
            <a:pPr marL="342900" indent="-342900">
              <a:buFont typeface="Wingdings" pitchFamily="2" charset="2"/>
              <a:buChar char="ü"/>
            </a:pPr>
            <a:r>
              <a:rPr lang="en-GB" sz="2000" dirty="0"/>
              <a:t>find out what to do when they need help urgently using NHS 111 online </a:t>
            </a:r>
          </a:p>
          <a:p>
            <a:pPr marL="342900" indent="-342900">
              <a:buFont typeface="Wingdings" pitchFamily="2" charset="2"/>
              <a:buChar char="ü"/>
            </a:pPr>
            <a:r>
              <a:rPr lang="en-GB" sz="2000" dirty="0"/>
              <a:t>Register as an organ donor</a:t>
            </a:r>
          </a:p>
          <a:p>
            <a:pPr marL="342900" indent="-342900">
              <a:buFont typeface="Wingdings" pitchFamily="2" charset="2"/>
              <a:buChar char="ü"/>
            </a:pPr>
            <a:r>
              <a:rPr lang="en-GB" sz="2000" dirty="0"/>
              <a:t>Choose whether the NHS uses their data for research and planning</a:t>
            </a:r>
          </a:p>
          <a:p>
            <a:pPr marL="342900" indent="-342900">
              <a:buFont typeface="Wingdings" pitchFamily="2" charset="2"/>
              <a:buChar char="ü"/>
            </a:pPr>
            <a:endParaRPr lang="en-GB" sz="2000" dirty="0"/>
          </a:p>
          <a:p>
            <a:r>
              <a:rPr lang="en-GB" sz="2000" dirty="0"/>
              <a:t>If their GP practice is connected to the app, they can register and verify their identity so they can:</a:t>
            </a:r>
          </a:p>
          <a:p>
            <a:endParaRPr lang="en-GB" sz="2000" dirty="0"/>
          </a:p>
          <a:p>
            <a:pPr marL="342900" indent="-342900">
              <a:buFont typeface="Wingdings" pitchFamily="2" charset="2"/>
              <a:buChar char="ü"/>
            </a:pPr>
            <a:r>
              <a:rPr lang="en-GB" sz="2000" dirty="0"/>
              <a:t>book and manage appointments at their GP practice</a:t>
            </a:r>
          </a:p>
          <a:p>
            <a:pPr marL="342900" indent="-342900">
              <a:buFont typeface="Wingdings" pitchFamily="2" charset="2"/>
              <a:buChar char="ü"/>
            </a:pPr>
            <a:r>
              <a:rPr lang="en-GB" sz="2000" dirty="0"/>
              <a:t>order their repeat prescriptions</a:t>
            </a:r>
          </a:p>
          <a:p>
            <a:pPr marL="342900" indent="-342900">
              <a:buFont typeface="Wingdings" pitchFamily="2" charset="2"/>
              <a:buChar char="ü"/>
            </a:pPr>
            <a:r>
              <a:rPr lang="en-GB" sz="2000" dirty="0"/>
              <a:t>view their GP medical record securely</a:t>
            </a:r>
            <a:endParaRPr lang="en-GB" sz="2000" b="0" i="0" strike="noStrike" dirty="0">
              <a:effectLst/>
            </a:endParaRPr>
          </a:p>
        </p:txBody>
      </p:sp>
      <p:pic>
        <p:nvPicPr>
          <p:cNvPr id="6" name="Picture 5" descr="A screenshot of a cell phone&#10;&#10;Description automatically generated">
            <a:extLst>
              <a:ext uri="{FF2B5EF4-FFF2-40B4-BE49-F238E27FC236}">
                <a16:creationId xmlns:a16="http://schemas.microsoft.com/office/drawing/2014/main" xmlns="" id="{FEC96A6D-F4D2-E64A-BA36-C3C39AD4D3F9}"/>
              </a:ext>
            </a:extLst>
          </p:cNvPr>
          <p:cNvPicPr>
            <a:picLocks noChangeAspect="1"/>
          </p:cNvPicPr>
          <p:nvPr/>
        </p:nvPicPr>
        <p:blipFill>
          <a:blip r:embed="rId2"/>
          <a:stretch>
            <a:fillRect/>
          </a:stretch>
        </p:blipFill>
        <p:spPr>
          <a:xfrm>
            <a:off x="6788729" y="11875"/>
            <a:ext cx="3171299" cy="6858000"/>
          </a:xfrm>
          <a:prstGeom prst="rect">
            <a:avLst/>
          </a:prstGeom>
        </p:spPr>
      </p:pic>
    </p:spTree>
    <p:extLst>
      <p:ext uri="{BB962C8B-B14F-4D97-AF65-F5344CB8AC3E}">
        <p14:creationId xmlns:p14="http://schemas.microsoft.com/office/powerpoint/2010/main" val="2785137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DD133B-2ED9-E048-AE24-B6A2C3A41C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C227CD6-1A23-4042-922C-80F778BDF92A}"/>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xmlns="" id="{7E546B49-E334-7147-BBCB-65DAA566C2FC}"/>
              </a:ext>
            </a:extLst>
          </p:cNvPr>
          <p:cNvPicPr>
            <a:picLocks noChangeAspect="1"/>
          </p:cNvPicPr>
          <p:nvPr/>
        </p:nvPicPr>
        <p:blipFill>
          <a:blip r:embed="rId2"/>
          <a:stretch>
            <a:fillRect/>
          </a:stretch>
        </p:blipFill>
        <p:spPr>
          <a:xfrm>
            <a:off x="188232" y="943472"/>
            <a:ext cx="11815535" cy="5914528"/>
          </a:xfrm>
          <a:prstGeom prst="rect">
            <a:avLst/>
          </a:prstGeom>
        </p:spPr>
      </p:pic>
      <p:sp>
        <p:nvSpPr>
          <p:cNvPr id="12" name="Title 1">
            <a:extLst>
              <a:ext uri="{FF2B5EF4-FFF2-40B4-BE49-F238E27FC236}">
                <a16:creationId xmlns:a16="http://schemas.microsoft.com/office/drawing/2014/main" xmlns="" id="{6F690730-6BE2-5B4B-8839-D42451880983}"/>
              </a:ext>
            </a:extLst>
          </p:cNvPr>
          <p:cNvSpPr txBox="1">
            <a:spLocks/>
          </p:cNvSpPr>
          <p:nvPr/>
        </p:nvSpPr>
        <p:spPr>
          <a:xfrm>
            <a:off x="2107034" y="200828"/>
            <a:ext cx="7977930" cy="59561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solidFill>
                  <a:srgbClr val="006298"/>
                </a:solidFill>
                <a:latin typeface="+mn-lt"/>
              </a:rPr>
              <a:t>The NHS Clinical </a:t>
            </a:r>
            <a:r>
              <a:rPr lang="en-GB" sz="3600" b="1" dirty="0" err="1">
                <a:solidFill>
                  <a:srgbClr val="006298"/>
                </a:solidFill>
                <a:latin typeface="+mn-lt"/>
              </a:rPr>
              <a:t>Entrepeneurs</a:t>
            </a:r>
            <a:r>
              <a:rPr lang="en-GB" sz="3600" b="1" dirty="0">
                <a:solidFill>
                  <a:srgbClr val="006298"/>
                </a:solidFill>
                <a:latin typeface="+mn-lt"/>
              </a:rPr>
              <a:t> Programme</a:t>
            </a:r>
          </a:p>
        </p:txBody>
      </p:sp>
    </p:spTree>
    <p:extLst>
      <p:ext uri="{BB962C8B-B14F-4D97-AF65-F5344CB8AC3E}">
        <p14:creationId xmlns:p14="http://schemas.microsoft.com/office/powerpoint/2010/main" val="3401753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972C9F5-7307-47CF-B49E-7B7044586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782" y="4295830"/>
            <a:ext cx="2578217" cy="877322"/>
          </a:xfrm>
          <a:prstGeom prst="rect">
            <a:avLst/>
          </a:prstGeom>
        </p:spPr>
      </p:pic>
      <p:sp>
        <p:nvSpPr>
          <p:cNvPr id="4" name="Title 1">
            <a:extLst>
              <a:ext uri="{FF2B5EF4-FFF2-40B4-BE49-F238E27FC236}">
                <a16:creationId xmlns:a16="http://schemas.microsoft.com/office/drawing/2014/main" xmlns="" id="{3444C211-6E9F-4971-B0B4-910ED90294D8}"/>
              </a:ext>
            </a:extLst>
          </p:cNvPr>
          <p:cNvSpPr txBox="1">
            <a:spLocks/>
          </p:cNvSpPr>
          <p:nvPr/>
        </p:nvSpPr>
        <p:spPr>
          <a:xfrm>
            <a:off x="2532927" y="424628"/>
            <a:ext cx="7977930" cy="5956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solidFill>
                  <a:srgbClr val="006298"/>
                </a:solidFill>
                <a:latin typeface="+mn-lt"/>
              </a:rPr>
              <a:t>The NHS Innovation Accelerator</a:t>
            </a:r>
          </a:p>
        </p:txBody>
      </p:sp>
      <p:sp>
        <p:nvSpPr>
          <p:cNvPr id="11" name="Content Placeholder 2">
            <a:extLst>
              <a:ext uri="{FF2B5EF4-FFF2-40B4-BE49-F238E27FC236}">
                <a16:creationId xmlns:a16="http://schemas.microsoft.com/office/drawing/2014/main" xmlns="" id="{E71C8706-F2BD-402F-8D11-77A5FB7F50E8}"/>
              </a:ext>
            </a:extLst>
          </p:cNvPr>
          <p:cNvSpPr txBox="1">
            <a:spLocks/>
          </p:cNvSpPr>
          <p:nvPr/>
        </p:nvSpPr>
        <p:spPr>
          <a:xfrm>
            <a:off x="623718" y="1324906"/>
            <a:ext cx="10944564" cy="3474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ysClr val="windowText" lastClr="000000"/>
                </a:solidFill>
              </a:rPr>
              <a:t>Award-winning </a:t>
            </a:r>
            <a:r>
              <a:rPr kumimoji="0" lang="en-GB" sz="2400" b="1" i="0" u="none" strike="noStrike" kern="1200" cap="none" spc="0" normalizeH="0" baseline="0" noProof="0" dirty="0">
                <a:ln>
                  <a:noFill/>
                </a:ln>
                <a:solidFill>
                  <a:sysClr val="windowText" lastClr="000000"/>
                </a:solidFill>
                <a:effectLst/>
                <a:uLnTx/>
                <a:uFillTx/>
                <a:ea typeface="+mn-ea"/>
                <a:cs typeface="+mn-cs"/>
              </a:rPr>
              <a:t>NHS England initiative </a:t>
            </a:r>
            <a:r>
              <a:rPr kumimoji="0" lang="en-GB" sz="2400" i="0" u="none" strike="noStrike" kern="1200" cap="none" spc="0" normalizeH="0" baseline="0" noProof="0" dirty="0">
                <a:ln>
                  <a:noFill/>
                </a:ln>
                <a:solidFill>
                  <a:sysClr val="windowText" lastClr="000000"/>
                </a:solidFill>
                <a:effectLst/>
                <a:uLnTx/>
                <a:uFillTx/>
                <a:ea typeface="+mn-ea"/>
                <a:cs typeface="+mn-cs"/>
              </a:rPr>
              <a:t>delivered in partnership with England’s 15 </a:t>
            </a:r>
            <a:r>
              <a:rPr kumimoji="0" lang="en-GB" sz="2400" b="1" i="0" u="none" strike="noStrike" kern="1200" cap="none" spc="0" normalizeH="0" baseline="0" noProof="0" dirty="0">
                <a:ln>
                  <a:noFill/>
                </a:ln>
                <a:solidFill>
                  <a:sysClr val="windowText" lastClr="000000"/>
                </a:solidFill>
                <a:effectLst/>
                <a:uLnTx/>
                <a:uFillTx/>
                <a:ea typeface="+mn-ea"/>
                <a:cs typeface="+mn-cs"/>
              </a:rPr>
              <a:t>Academic Health Science Networks </a:t>
            </a:r>
            <a:r>
              <a:rPr kumimoji="0" lang="en-GB" sz="2400" i="0" u="none" strike="noStrike" kern="1200" cap="none" spc="0" normalizeH="0" baseline="0" noProof="0" dirty="0">
                <a:ln>
                  <a:noFill/>
                </a:ln>
                <a:solidFill>
                  <a:sysClr val="windowText" lastClr="000000"/>
                </a:solidFill>
                <a:effectLst/>
                <a:uLnTx/>
                <a:uFillTx/>
                <a:ea typeface="+mn-ea"/>
                <a:cs typeface="+mn-cs"/>
              </a:rPr>
              <a:t>(AHSNs)</a:t>
            </a:r>
          </a:p>
          <a:p>
            <a:pPr marL="0" indent="0">
              <a:buNone/>
            </a:pPr>
            <a:endParaRPr kumimoji="0" lang="en-GB" sz="2400" i="0" u="none" strike="noStrike" kern="1200" cap="none" spc="0" normalizeH="0" baseline="0" noProof="0" dirty="0">
              <a:ln>
                <a:noFill/>
              </a:ln>
              <a:solidFill>
                <a:sysClr val="windowText" lastClr="000000"/>
              </a:solidFill>
              <a:effectLst/>
              <a:uLnTx/>
              <a:uFillTx/>
              <a:ea typeface="+mn-ea"/>
              <a:cs typeface="+mn-cs"/>
            </a:endParaRPr>
          </a:p>
          <a:p>
            <a:r>
              <a:rPr lang="en-GB" sz="2400" dirty="0">
                <a:solidFill>
                  <a:sysClr val="windowText" lastClr="000000"/>
                </a:solidFill>
                <a:ea typeface="Verdana" panose="020B0604030504040204" pitchFamily="34" charset="0"/>
                <a:cs typeface="Verdana" panose="020B0604030504040204" pitchFamily="34" charset="0"/>
              </a:rPr>
              <a:t>Supports the uptake and </a:t>
            </a:r>
            <a:r>
              <a:rPr lang="en-GB" sz="2400" b="1" dirty="0">
                <a:solidFill>
                  <a:sysClr val="windowText" lastClr="000000"/>
                </a:solidFill>
                <a:ea typeface="Verdana" panose="020B0604030504040204" pitchFamily="34" charset="0"/>
                <a:cs typeface="Verdana" panose="020B0604030504040204" pitchFamily="34" charset="0"/>
              </a:rPr>
              <a:t>spread of high impact, evidence-based innovations </a:t>
            </a:r>
            <a:r>
              <a:rPr lang="en-GB" sz="2400" dirty="0">
                <a:solidFill>
                  <a:sysClr val="windowText" lastClr="000000"/>
                </a:solidFill>
                <a:ea typeface="Verdana" panose="020B0604030504040204" pitchFamily="34" charset="0"/>
                <a:cs typeface="Verdana" panose="020B0604030504040204" pitchFamily="34" charset="0"/>
              </a:rPr>
              <a:t>across England’s NHS, benefitting patients, populations and NHS staff</a:t>
            </a:r>
          </a:p>
          <a:p>
            <a:pPr marL="0" marR="0" lvl="0" indent="0" algn="l" defTabSz="914400" rtl="0" eaLnBrk="1" fontAlgn="auto" latinLnBrk="0" hangingPunct="1">
              <a:lnSpc>
                <a:spcPct val="90000"/>
              </a:lnSpc>
              <a:spcBef>
                <a:spcPts val="1000"/>
              </a:spcBef>
              <a:spcAft>
                <a:spcPts val="0"/>
              </a:spcAft>
              <a:buClrTx/>
              <a:buSzTx/>
              <a:buNone/>
              <a:tabLst/>
              <a:defRPr/>
            </a:pPr>
            <a:endParaRPr lang="en-GB" sz="2400" dirty="0">
              <a:solidFill>
                <a:sysClr val="windowText" lastClr="000000"/>
              </a:solidFill>
            </a:endParaRPr>
          </a:p>
          <a:p>
            <a:pPr lvl="0"/>
            <a:r>
              <a:rPr lang="en-GB" sz="2400" dirty="0"/>
              <a:t>Provides </a:t>
            </a:r>
            <a:r>
              <a:rPr lang="en-GB" sz="2400" b="1" dirty="0"/>
              <a:t>practical real time insights </a:t>
            </a:r>
            <a:r>
              <a:rPr lang="en-GB" sz="2400" dirty="0"/>
              <a:t>on spread to inform national strategy</a:t>
            </a:r>
            <a:endParaRPr kumimoji="0" lang="en-GB" sz="2400" i="0" u="none" strike="noStrike" kern="1200" cap="none" spc="0" normalizeH="0" baseline="0" noProof="0" dirty="0">
              <a:ln>
                <a:noFill/>
              </a:ln>
              <a:solidFill>
                <a:sysClr val="windowText" lastClr="000000"/>
              </a:solidFill>
              <a:effectLst/>
              <a:uLnTx/>
              <a:uFillTx/>
              <a:ea typeface="+mn-ea"/>
              <a:cs typeface="+mn-cs"/>
            </a:endParaRPr>
          </a:p>
        </p:txBody>
      </p:sp>
      <p:pic>
        <p:nvPicPr>
          <p:cNvPr id="12" name="Picture 11" descr="A group of people standing in a room&#10;&#10;Description automatically generated">
            <a:extLst>
              <a:ext uri="{FF2B5EF4-FFF2-40B4-BE49-F238E27FC236}">
                <a16:creationId xmlns:a16="http://schemas.microsoft.com/office/drawing/2014/main" xmlns="" id="{7F7194E7-67A7-48D1-93FC-ECD0E3082870}"/>
              </a:ext>
            </a:extLst>
          </p:cNvPr>
          <p:cNvPicPr>
            <a:picLocks noChangeAspect="1"/>
          </p:cNvPicPr>
          <p:nvPr/>
        </p:nvPicPr>
        <p:blipFill rotWithShape="1">
          <a:blip r:embed="rId3">
            <a:extLst>
              <a:ext uri="{28A0092B-C50C-407E-A947-70E740481C1C}">
                <a14:useLocalDpi xmlns:a14="http://schemas.microsoft.com/office/drawing/2010/main" val="0"/>
              </a:ext>
            </a:extLst>
          </a:blip>
          <a:srcRect l="8518" r="8110"/>
          <a:stretch/>
        </p:blipFill>
        <p:spPr>
          <a:xfrm>
            <a:off x="2270362" y="5322583"/>
            <a:ext cx="1932903" cy="1545612"/>
          </a:xfrm>
          <a:prstGeom prst="rect">
            <a:avLst/>
          </a:prstGeom>
        </p:spPr>
      </p:pic>
      <p:pic>
        <p:nvPicPr>
          <p:cNvPr id="13" name="Picture 12">
            <a:extLst>
              <a:ext uri="{FF2B5EF4-FFF2-40B4-BE49-F238E27FC236}">
                <a16:creationId xmlns:a16="http://schemas.microsoft.com/office/drawing/2014/main" xmlns="" id="{0D1D3BD2-9DD6-4877-A7C7-363894F2D6BF}"/>
              </a:ext>
            </a:extLst>
          </p:cNvPr>
          <p:cNvPicPr>
            <a:picLocks noChangeAspect="1"/>
          </p:cNvPicPr>
          <p:nvPr/>
        </p:nvPicPr>
        <p:blipFill rotWithShape="1">
          <a:blip r:embed="rId4">
            <a:extLst>
              <a:ext uri="{28A0092B-C50C-407E-A947-70E740481C1C}">
                <a14:useLocalDpi xmlns:a14="http://schemas.microsoft.com/office/drawing/2010/main" val="0"/>
              </a:ext>
            </a:extLst>
          </a:blip>
          <a:srcRect t="-543"/>
          <a:stretch/>
        </p:blipFill>
        <p:spPr>
          <a:xfrm>
            <a:off x="7549910" y="5308884"/>
            <a:ext cx="2318418" cy="1554001"/>
          </a:xfrm>
          <a:prstGeom prst="rect">
            <a:avLst/>
          </a:prstGeom>
        </p:spPr>
      </p:pic>
      <p:pic>
        <p:nvPicPr>
          <p:cNvPr id="14" name="Picture 13">
            <a:extLst>
              <a:ext uri="{FF2B5EF4-FFF2-40B4-BE49-F238E27FC236}">
                <a16:creationId xmlns:a16="http://schemas.microsoft.com/office/drawing/2014/main" xmlns="" id="{82B26B35-82D6-4C21-A7EC-082347B73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19394"/>
            <a:ext cx="2318419" cy="1545612"/>
          </a:xfrm>
          <a:prstGeom prst="rect">
            <a:avLst/>
          </a:prstGeom>
        </p:spPr>
      </p:pic>
      <p:pic>
        <p:nvPicPr>
          <p:cNvPr id="15" name="Picture 14">
            <a:extLst>
              <a:ext uri="{FF2B5EF4-FFF2-40B4-BE49-F238E27FC236}">
                <a16:creationId xmlns:a16="http://schemas.microsoft.com/office/drawing/2014/main" xmlns="" id="{30679019-0817-437D-9B86-B0A93229B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8328" y="5317273"/>
            <a:ext cx="2323671" cy="1549114"/>
          </a:xfrm>
          <a:prstGeom prst="rect">
            <a:avLst/>
          </a:prstGeom>
        </p:spPr>
      </p:pic>
      <p:pic>
        <p:nvPicPr>
          <p:cNvPr id="16" name="Picture 15">
            <a:extLst>
              <a:ext uri="{FF2B5EF4-FFF2-40B4-BE49-F238E27FC236}">
                <a16:creationId xmlns:a16="http://schemas.microsoft.com/office/drawing/2014/main" xmlns="" id="{6DCC4969-9279-48E6-9A10-D07A03B7D95E}"/>
              </a:ext>
            </a:extLst>
          </p:cNvPr>
          <p:cNvPicPr>
            <a:picLocks noChangeAspect="1"/>
          </p:cNvPicPr>
          <p:nvPr/>
        </p:nvPicPr>
        <p:blipFill rotWithShape="1">
          <a:blip r:embed="rId7">
            <a:extLst>
              <a:ext uri="{28A0092B-C50C-407E-A947-70E740481C1C}">
                <a14:useLocalDpi xmlns:a14="http://schemas.microsoft.com/office/drawing/2010/main" val="0"/>
              </a:ext>
            </a:extLst>
          </a:blip>
          <a:srcRect l="8943" r="29874"/>
          <a:stretch/>
        </p:blipFill>
        <p:spPr>
          <a:xfrm>
            <a:off x="4205827" y="5315053"/>
            <a:ext cx="1523230" cy="1549953"/>
          </a:xfrm>
          <a:prstGeom prst="rect">
            <a:avLst/>
          </a:prstGeom>
        </p:spPr>
      </p:pic>
      <p:pic>
        <p:nvPicPr>
          <p:cNvPr id="17" name="Picture 16">
            <a:extLst>
              <a:ext uri="{FF2B5EF4-FFF2-40B4-BE49-F238E27FC236}">
                <a16:creationId xmlns:a16="http://schemas.microsoft.com/office/drawing/2014/main" xmlns="" id="{3543E078-95D2-4771-A826-A535BCCE0BF2}"/>
              </a:ext>
            </a:extLst>
          </p:cNvPr>
          <p:cNvPicPr>
            <a:picLocks noChangeAspect="1"/>
          </p:cNvPicPr>
          <p:nvPr/>
        </p:nvPicPr>
        <p:blipFill rotWithShape="1">
          <a:blip r:embed="rId8">
            <a:extLst>
              <a:ext uri="{28A0092B-C50C-407E-A947-70E740481C1C}">
                <a14:useLocalDpi xmlns:a14="http://schemas.microsoft.com/office/drawing/2010/main" val="0"/>
              </a:ext>
            </a:extLst>
          </a:blip>
          <a:srcRect l="22413" b="1190"/>
          <a:stretch/>
        </p:blipFill>
        <p:spPr>
          <a:xfrm>
            <a:off x="5731619" y="5322590"/>
            <a:ext cx="1818291" cy="1543797"/>
          </a:xfrm>
          <a:prstGeom prst="rect">
            <a:avLst/>
          </a:prstGeom>
        </p:spPr>
      </p:pic>
    </p:spTree>
    <p:extLst>
      <p:ext uri="{BB962C8B-B14F-4D97-AF65-F5344CB8AC3E}">
        <p14:creationId xmlns:p14="http://schemas.microsoft.com/office/powerpoint/2010/main" val="3030139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061B9E4-662A-F442-938A-FB3BF1E6ED62}"/>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xmlns="" id="{2BE4C45A-9D40-0F40-A85F-0705E591D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84" y="990880"/>
            <a:ext cx="3094216" cy="3094216"/>
          </a:xfrm>
          <a:prstGeom prst="rect">
            <a:avLst/>
          </a:prstGeom>
        </p:spPr>
      </p:pic>
      <p:pic>
        <p:nvPicPr>
          <p:cNvPr id="5" name="Picture 4">
            <a:extLst>
              <a:ext uri="{FF2B5EF4-FFF2-40B4-BE49-F238E27FC236}">
                <a16:creationId xmlns:a16="http://schemas.microsoft.com/office/drawing/2014/main" xmlns="" id="{ADAE9010-5DBA-4B46-A74A-E6A876D98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098" y="4112482"/>
            <a:ext cx="3102195" cy="2397151"/>
          </a:xfrm>
          <a:prstGeom prst="rect">
            <a:avLst/>
          </a:prstGeom>
        </p:spPr>
      </p:pic>
      <p:pic>
        <p:nvPicPr>
          <p:cNvPr id="6" name="Picture 5">
            <a:extLst>
              <a:ext uri="{FF2B5EF4-FFF2-40B4-BE49-F238E27FC236}">
                <a16:creationId xmlns:a16="http://schemas.microsoft.com/office/drawing/2014/main" xmlns="" id="{5768E2CD-DC6F-7744-856E-5666DD3C3297}"/>
              </a:ext>
            </a:extLst>
          </p:cNvPr>
          <p:cNvPicPr>
            <a:picLocks noChangeAspect="1"/>
          </p:cNvPicPr>
          <p:nvPr/>
        </p:nvPicPr>
        <p:blipFill rotWithShape="1">
          <a:blip r:embed="rId4">
            <a:extLst>
              <a:ext uri="{28A0092B-C50C-407E-A947-70E740481C1C}">
                <a14:useLocalDpi xmlns:a14="http://schemas.microsoft.com/office/drawing/2010/main" val="0"/>
              </a:ext>
            </a:extLst>
          </a:blip>
          <a:srcRect l="6764" r="5877"/>
          <a:stretch/>
        </p:blipFill>
        <p:spPr>
          <a:xfrm>
            <a:off x="9905160" y="1738412"/>
            <a:ext cx="2194560" cy="1148189"/>
          </a:xfrm>
          <a:prstGeom prst="rect">
            <a:avLst/>
          </a:prstGeom>
        </p:spPr>
      </p:pic>
      <p:pic>
        <p:nvPicPr>
          <p:cNvPr id="7" name="Picture 6">
            <a:extLst>
              <a:ext uri="{FF2B5EF4-FFF2-40B4-BE49-F238E27FC236}">
                <a16:creationId xmlns:a16="http://schemas.microsoft.com/office/drawing/2014/main" xmlns="" id="{68CCB8CD-FCAC-BF4F-AA16-07D4DE0A0F8E}"/>
              </a:ext>
            </a:extLst>
          </p:cNvPr>
          <p:cNvPicPr>
            <a:picLocks noChangeAspect="1"/>
          </p:cNvPicPr>
          <p:nvPr/>
        </p:nvPicPr>
        <p:blipFill rotWithShape="1">
          <a:blip r:embed="rId5">
            <a:extLst>
              <a:ext uri="{28A0092B-C50C-407E-A947-70E740481C1C}">
                <a14:useLocalDpi xmlns:a14="http://schemas.microsoft.com/office/drawing/2010/main" val="0"/>
              </a:ext>
            </a:extLst>
          </a:blip>
          <a:srcRect l="23156" t="11887" r="32735" b="9372"/>
          <a:stretch/>
        </p:blipFill>
        <p:spPr>
          <a:xfrm>
            <a:off x="9373608" y="3810848"/>
            <a:ext cx="2500166" cy="2964361"/>
          </a:xfrm>
          <a:prstGeom prst="rect">
            <a:avLst/>
          </a:prstGeom>
        </p:spPr>
      </p:pic>
      <p:pic>
        <p:nvPicPr>
          <p:cNvPr id="8" name="Picture 7">
            <a:extLst>
              <a:ext uri="{FF2B5EF4-FFF2-40B4-BE49-F238E27FC236}">
                <a16:creationId xmlns:a16="http://schemas.microsoft.com/office/drawing/2014/main" xmlns="" id="{C4C23EB2-1CDA-D347-9AB4-0974C25DB6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799" y="4034406"/>
            <a:ext cx="2740803" cy="2740803"/>
          </a:xfrm>
          <a:prstGeom prst="rect">
            <a:avLst/>
          </a:prstGeom>
        </p:spPr>
      </p:pic>
      <p:pic>
        <p:nvPicPr>
          <p:cNvPr id="9" name="Picture 8">
            <a:extLst>
              <a:ext uri="{FF2B5EF4-FFF2-40B4-BE49-F238E27FC236}">
                <a16:creationId xmlns:a16="http://schemas.microsoft.com/office/drawing/2014/main" xmlns="" id="{C137AE15-7E6F-3B48-B48E-39EE4E2E390F}"/>
              </a:ext>
            </a:extLst>
          </p:cNvPr>
          <p:cNvPicPr>
            <a:picLocks noChangeAspect="1"/>
          </p:cNvPicPr>
          <p:nvPr/>
        </p:nvPicPr>
        <p:blipFill rotWithShape="1">
          <a:blip r:embed="rId7">
            <a:extLst>
              <a:ext uri="{28A0092B-C50C-407E-A947-70E740481C1C}">
                <a14:useLocalDpi xmlns:a14="http://schemas.microsoft.com/office/drawing/2010/main" val="0"/>
              </a:ext>
            </a:extLst>
          </a:blip>
          <a:srcRect l="26799" t="12776" r="6098"/>
          <a:stretch/>
        </p:blipFill>
        <p:spPr>
          <a:xfrm>
            <a:off x="7654218" y="1510810"/>
            <a:ext cx="2040467" cy="1768189"/>
          </a:xfrm>
          <a:prstGeom prst="rect">
            <a:avLst/>
          </a:prstGeom>
        </p:spPr>
      </p:pic>
      <p:pic>
        <p:nvPicPr>
          <p:cNvPr id="10" name="Picture 9">
            <a:extLst>
              <a:ext uri="{FF2B5EF4-FFF2-40B4-BE49-F238E27FC236}">
                <a16:creationId xmlns:a16="http://schemas.microsoft.com/office/drawing/2014/main" xmlns="" id="{AE87DFDF-AF70-A04B-A21C-C297ECB8C560}"/>
              </a:ext>
            </a:extLst>
          </p:cNvPr>
          <p:cNvPicPr>
            <a:picLocks noChangeAspect="1"/>
          </p:cNvPicPr>
          <p:nvPr/>
        </p:nvPicPr>
        <p:blipFill>
          <a:blip r:embed="rId8"/>
          <a:stretch>
            <a:fillRect/>
          </a:stretch>
        </p:blipFill>
        <p:spPr>
          <a:xfrm>
            <a:off x="3784064" y="1234246"/>
            <a:ext cx="3615206" cy="2607483"/>
          </a:xfrm>
          <a:prstGeom prst="rect">
            <a:avLst/>
          </a:prstGeom>
        </p:spPr>
      </p:pic>
      <p:pic>
        <p:nvPicPr>
          <p:cNvPr id="11" name="Picture 10">
            <a:extLst>
              <a:ext uri="{FF2B5EF4-FFF2-40B4-BE49-F238E27FC236}">
                <a16:creationId xmlns:a16="http://schemas.microsoft.com/office/drawing/2014/main" xmlns="" id="{02E750D2-EED7-0049-ACA6-D458E492DD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720" y="4295799"/>
            <a:ext cx="3555344" cy="2200655"/>
          </a:xfrm>
          <a:prstGeom prst="rect">
            <a:avLst/>
          </a:prstGeom>
        </p:spPr>
      </p:pic>
      <p:sp>
        <p:nvSpPr>
          <p:cNvPr id="12" name="Title 1">
            <a:extLst>
              <a:ext uri="{FF2B5EF4-FFF2-40B4-BE49-F238E27FC236}">
                <a16:creationId xmlns:a16="http://schemas.microsoft.com/office/drawing/2014/main" xmlns="" id="{ABEB6B9E-31D3-644B-A314-105B4B4CC8A6}"/>
              </a:ext>
            </a:extLst>
          </p:cNvPr>
          <p:cNvSpPr txBox="1">
            <a:spLocks/>
          </p:cNvSpPr>
          <p:nvPr/>
        </p:nvSpPr>
        <p:spPr>
          <a:xfrm>
            <a:off x="3968089" y="328150"/>
            <a:ext cx="7977930" cy="5956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dirty="0">
                <a:latin typeface="+mn-lt"/>
              </a:rPr>
              <a:t>36 digital innovations supported</a:t>
            </a:r>
          </a:p>
        </p:txBody>
      </p:sp>
      <p:pic>
        <p:nvPicPr>
          <p:cNvPr id="13" name="Picture 12">
            <a:extLst>
              <a:ext uri="{FF2B5EF4-FFF2-40B4-BE49-F238E27FC236}">
                <a16:creationId xmlns:a16="http://schemas.microsoft.com/office/drawing/2014/main" xmlns="" id="{604AF725-618E-F543-A9F8-B303D26480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284" y="43707"/>
            <a:ext cx="2578217" cy="877322"/>
          </a:xfrm>
          <a:prstGeom prst="rect">
            <a:avLst/>
          </a:prstGeom>
        </p:spPr>
      </p:pic>
    </p:spTree>
    <p:extLst>
      <p:ext uri="{BB962C8B-B14F-4D97-AF65-F5344CB8AC3E}">
        <p14:creationId xmlns:p14="http://schemas.microsoft.com/office/powerpoint/2010/main" val="1738138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C9DB2C-617E-FB44-8791-F32913C92B5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a:solidFill>
                  <a:schemeClr val="tx1"/>
                </a:solidFill>
                <a:latin typeface="+mj-lt"/>
                <a:cs typeface="+mj-cs"/>
              </a:rPr>
              <a:t>myCOPD</a:t>
            </a:r>
            <a:endParaRPr lang="en-US" sz="4400" dirty="0">
              <a:solidFill>
                <a:schemeClr val="tx1"/>
              </a:solidFill>
              <a:latin typeface="+mj-lt"/>
              <a:cs typeface="+mj-cs"/>
            </a:endParaRPr>
          </a:p>
        </p:txBody>
      </p:sp>
      <p:sp>
        <p:nvSpPr>
          <p:cNvPr id="3" name="Content Placeholder 2">
            <a:extLst>
              <a:ext uri="{FF2B5EF4-FFF2-40B4-BE49-F238E27FC236}">
                <a16:creationId xmlns:a16="http://schemas.microsoft.com/office/drawing/2014/main" xmlns="" id="{4B2F0DF5-035D-7547-81B6-B51A2523A8A2}"/>
              </a:ext>
            </a:extLst>
          </p:cNvPr>
          <p:cNvSpPr>
            <a:spLocks noGrp="1"/>
          </p:cNvSpPr>
          <p:nvPr>
            <p:ph sz="quarter" idx="10"/>
          </p:nvPr>
        </p:nvSpPr>
        <p:spPr>
          <a:xfrm>
            <a:off x="4965431" y="2438400"/>
            <a:ext cx="6586489" cy="3785419"/>
          </a:xfrm>
        </p:spPr>
        <p:txBody>
          <a:bodyPr vert="horz" lIns="91440" tIns="45720" rIns="91440" bIns="45720" rtlCol="0">
            <a:normAutofit/>
          </a:bodyPr>
          <a:lstStyle/>
          <a:p>
            <a:r>
              <a:rPr lang="en-US" sz="2000">
                <a:latin typeface="+mn-lt"/>
                <a:cs typeface="+mn-cs"/>
              </a:rPr>
              <a:t>Joined the NIA in 2015</a:t>
            </a:r>
          </a:p>
          <a:p>
            <a:r>
              <a:rPr lang="en-US" sz="2000">
                <a:latin typeface="+mn-lt"/>
                <a:cs typeface="+mn-cs"/>
              </a:rPr>
              <a:t>Proven to correct up to 98% of patient inhaler errors without clinical involvement</a:t>
            </a:r>
          </a:p>
          <a:p>
            <a:r>
              <a:rPr lang="en-US" sz="2000">
                <a:latin typeface="+mn-lt"/>
                <a:cs typeface="+mn-cs"/>
              </a:rPr>
              <a:t>First ‘NHS approved’ app in the NHS Apps Library </a:t>
            </a:r>
          </a:p>
          <a:p>
            <a:r>
              <a:rPr lang="en-US" sz="2000">
                <a:latin typeface="+mn-lt"/>
                <a:cs typeface="+mn-cs"/>
              </a:rPr>
              <a:t>Savings of +£200K for local health commissioners with average COPD population</a:t>
            </a:r>
          </a:p>
          <a:p>
            <a:r>
              <a:rPr lang="en-US" sz="2000">
                <a:latin typeface="+mn-lt"/>
                <a:cs typeface="+mn-cs"/>
              </a:rPr>
              <a:t>Now being used across 113 NHS sites</a:t>
            </a:r>
          </a:p>
          <a:p>
            <a:r>
              <a:rPr lang="en-US" sz="2000">
                <a:latin typeface="+mn-lt"/>
                <a:cs typeface="+mn-cs"/>
              </a:rPr>
              <a:t>International spread to USA and New Zealand</a:t>
            </a:r>
          </a:p>
          <a:p>
            <a:endParaRPr lang="en-US" sz="2000">
              <a:latin typeface="+mn-lt"/>
              <a:cs typeface="+mn-cs"/>
            </a:endParaRPr>
          </a:p>
        </p:txBody>
      </p:sp>
      <p:pic>
        <p:nvPicPr>
          <p:cNvPr id="5" name="Picture 4" descr="A screenshot of a cell phone&#10;&#10;Description automatically generated">
            <a:extLst>
              <a:ext uri="{FF2B5EF4-FFF2-40B4-BE49-F238E27FC236}">
                <a16:creationId xmlns:a16="http://schemas.microsoft.com/office/drawing/2014/main" xmlns="" id="{594723EA-0C3F-B649-B1A4-042E2F6766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84" b="113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39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8670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27D60-03A2-4D8A-8EB1-E71592A582C5}"/>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xmlns="" id="{3D66B03D-8A6F-47B3-953E-395C19D4FF7A}"/>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xmlns="" id="{5999B806-7299-4C96-8AE2-F776A148E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8713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8F319-E075-0E48-B34F-7D27BE5D56C8}"/>
              </a:ext>
            </a:extLst>
          </p:cNvPr>
          <p:cNvSpPr>
            <a:spLocks noGrp="1"/>
          </p:cNvSpPr>
          <p:nvPr>
            <p:ph type="title"/>
          </p:nvPr>
        </p:nvSpPr>
        <p:spPr>
          <a:xfrm>
            <a:off x="838198" y="210879"/>
            <a:ext cx="10515599" cy="932688"/>
          </a:xfrm>
        </p:spPr>
        <p:txBody>
          <a:bodyPr vert="horz" lIns="91440" tIns="45720" rIns="91440" bIns="45720" rtlCol="0" anchor="b">
            <a:normAutofit/>
          </a:bodyPr>
          <a:lstStyle/>
          <a:p>
            <a:pPr algn="ctr"/>
            <a:r>
              <a:rPr lang="en-US" sz="4800" kern="1200" dirty="0">
                <a:solidFill>
                  <a:schemeClr val="tx1"/>
                </a:solidFill>
                <a:latin typeface="+mj-lt"/>
                <a:ea typeface="+mj-ea"/>
                <a:cs typeface="+mj-cs"/>
              </a:rPr>
              <a:t>AI and </a:t>
            </a:r>
            <a:r>
              <a:rPr lang="en-US" sz="4800" dirty="0" smtClean="0">
                <a:solidFill>
                  <a:schemeClr val="tx1"/>
                </a:solidFill>
                <a:latin typeface="+mj-lt"/>
                <a:cs typeface="+mj-cs"/>
              </a:rPr>
              <a:t>breast screening</a:t>
            </a:r>
            <a:endParaRPr lang="en-US" sz="4800" kern="1200" dirty="0">
              <a:solidFill>
                <a:schemeClr val="tx1"/>
              </a:solidFill>
              <a:latin typeface="+mj-lt"/>
              <a:ea typeface="+mj-ea"/>
              <a:cs typeface="+mj-cs"/>
            </a:endParaRPr>
          </a:p>
        </p:txBody>
      </p:sp>
      <p:pic>
        <p:nvPicPr>
          <p:cNvPr id="11" name="Google Shape;199;p22"/>
          <p:cNvPicPr preferRelativeResize="0"/>
          <p:nvPr/>
        </p:nvPicPr>
        <p:blipFill rotWithShape="1">
          <a:blip r:embed="rId2"/>
          <a:srcRect t="8282"/>
          <a:stretch/>
        </p:blipFill>
        <p:spPr>
          <a:xfrm>
            <a:off x="1621663" y="1359369"/>
            <a:ext cx="9732135" cy="4440746"/>
          </a:xfrm>
          <a:prstGeom prst="rect">
            <a:avLst/>
          </a:prstGeom>
          <a:noFill/>
        </p:spPr>
      </p:pic>
      <p:pic>
        <p:nvPicPr>
          <p:cNvPr id="4" name="Google Shape;258;p25"/>
          <p:cNvPicPr preferRelativeResize="0"/>
          <p:nvPr/>
        </p:nvPicPr>
        <p:blipFill rotWithShape="1">
          <a:blip r:embed="rId3">
            <a:alphaModFix/>
          </a:blip>
          <a:srcRect l="9904" r="16894"/>
          <a:stretch/>
        </p:blipFill>
        <p:spPr>
          <a:xfrm>
            <a:off x="5066555" y="5900946"/>
            <a:ext cx="2058886" cy="893076"/>
          </a:xfrm>
          <a:prstGeom prst="rect">
            <a:avLst/>
          </a:prstGeom>
          <a:noFill/>
          <a:ln>
            <a:noFill/>
          </a:ln>
        </p:spPr>
      </p:pic>
    </p:spTree>
    <p:extLst>
      <p:ext uri="{BB962C8B-B14F-4D97-AF65-F5344CB8AC3E}">
        <p14:creationId xmlns:p14="http://schemas.microsoft.com/office/powerpoint/2010/main" val="18622718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 y="548679"/>
            <a:ext cx="10196596" cy="5801321"/>
          </a:xfrm>
          <a:prstGeom prst="rect">
            <a:avLst/>
          </a:prstGeom>
        </p:spPr>
      </p:pic>
    </p:spTree>
    <p:extLst>
      <p:ext uri="{BB962C8B-B14F-4D97-AF65-F5344CB8AC3E}">
        <p14:creationId xmlns:p14="http://schemas.microsoft.com/office/powerpoint/2010/main" val="1707016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545611DB-E7B8-40D5-840E-EE851D041456}"/>
              </a:ext>
            </a:extLst>
          </p:cNvPr>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sz="4400">
                <a:solidFill>
                  <a:schemeClr val="tx1"/>
                </a:solidFill>
                <a:latin typeface="+mj-lt"/>
                <a:cs typeface="+mj-cs"/>
              </a:rPr>
              <a:t>The National Health Service </a:t>
            </a:r>
          </a:p>
        </p:txBody>
      </p:sp>
      <p:pic>
        <p:nvPicPr>
          <p:cNvPr id="5" name="Picture 2" descr="Image result for NHS act">
            <a:extLst>
              <a:ext uri="{FF2B5EF4-FFF2-40B4-BE49-F238E27FC236}">
                <a16:creationId xmlns:a16="http://schemas.microsoft.com/office/drawing/2014/main" xmlns="" id="{92C0E2E0-08B6-4452-BACE-08ACF17BE1D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5913" y="122238"/>
            <a:ext cx="3203575" cy="5230813"/>
          </a:xfrm>
          <a:prstGeom prst="rect">
            <a:avLst/>
          </a:prstGeom>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9D341B7-C592-4DF2-8465-8A7C17C78F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625" y="122238"/>
            <a:ext cx="8269288" cy="5230813"/>
          </a:xfrm>
          <a:prstGeom prst="rect">
            <a:avLst/>
          </a:prstGeom>
        </p:spPr>
      </p:pic>
    </p:spTree>
    <p:extLst>
      <p:ext uri="{BB962C8B-B14F-4D97-AF65-F5344CB8AC3E}">
        <p14:creationId xmlns:p14="http://schemas.microsoft.com/office/powerpoint/2010/main" val="1807771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62;p25"/>
          <p:cNvGrpSpPr/>
          <p:nvPr/>
        </p:nvGrpSpPr>
        <p:grpSpPr>
          <a:xfrm>
            <a:off x="1369185" y="851938"/>
            <a:ext cx="7878308" cy="2037032"/>
            <a:chOff x="11254700" y="2541050"/>
            <a:chExt cx="3661425" cy="729733"/>
          </a:xfrm>
        </p:grpSpPr>
        <p:pic>
          <p:nvPicPr>
            <p:cNvPr id="9" name="Google Shape;263;p25"/>
            <p:cNvPicPr preferRelativeResize="0"/>
            <p:nvPr/>
          </p:nvPicPr>
          <p:blipFill rotWithShape="1">
            <a:blip r:embed="rId2">
              <a:alphaModFix/>
            </a:blip>
            <a:srcRect b="38248"/>
            <a:stretch/>
          </p:blipFill>
          <p:spPr>
            <a:xfrm>
              <a:off x="11254700" y="2877183"/>
              <a:ext cx="3661425" cy="393600"/>
            </a:xfrm>
            <a:prstGeom prst="rect">
              <a:avLst/>
            </a:prstGeom>
            <a:noFill/>
            <a:ln>
              <a:noFill/>
            </a:ln>
          </p:spPr>
        </p:pic>
        <p:pic>
          <p:nvPicPr>
            <p:cNvPr id="10" name="Google Shape;264;p25"/>
            <p:cNvPicPr preferRelativeResize="0"/>
            <p:nvPr/>
          </p:nvPicPr>
          <p:blipFill>
            <a:blip r:embed="rId3">
              <a:alphaModFix/>
            </a:blip>
            <a:stretch>
              <a:fillRect/>
            </a:stretch>
          </p:blipFill>
          <p:spPr>
            <a:xfrm>
              <a:off x="11254700" y="2541050"/>
              <a:ext cx="2485761" cy="336125"/>
            </a:xfrm>
            <a:prstGeom prst="rect">
              <a:avLst/>
            </a:prstGeom>
            <a:noFill/>
            <a:ln>
              <a:noFill/>
            </a:ln>
          </p:spPr>
        </p:pic>
      </p:grpSp>
      <p:grpSp>
        <p:nvGrpSpPr>
          <p:cNvPr id="11" name="Google Shape;265;p25"/>
          <p:cNvGrpSpPr/>
          <p:nvPr/>
        </p:nvGrpSpPr>
        <p:grpSpPr>
          <a:xfrm>
            <a:off x="1159330" y="3542720"/>
            <a:ext cx="8298018" cy="2353467"/>
            <a:chOff x="5559925" y="566175"/>
            <a:chExt cx="3337850" cy="1167650"/>
          </a:xfrm>
        </p:grpSpPr>
        <p:pic>
          <p:nvPicPr>
            <p:cNvPr id="12" name="Google Shape;266;p25"/>
            <p:cNvPicPr preferRelativeResize="0"/>
            <p:nvPr/>
          </p:nvPicPr>
          <p:blipFill>
            <a:blip r:embed="rId4">
              <a:alphaModFix/>
            </a:blip>
            <a:stretch>
              <a:fillRect/>
            </a:stretch>
          </p:blipFill>
          <p:spPr>
            <a:xfrm>
              <a:off x="5582225" y="566175"/>
              <a:ext cx="1095375" cy="361950"/>
            </a:xfrm>
            <a:prstGeom prst="rect">
              <a:avLst/>
            </a:prstGeom>
            <a:noFill/>
            <a:ln>
              <a:noFill/>
            </a:ln>
          </p:spPr>
        </p:pic>
        <p:pic>
          <p:nvPicPr>
            <p:cNvPr id="13" name="Google Shape;267;p25"/>
            <p:cNvPicPr preferRelativeResize="0"/>
            <p:nvPr/>
          </p:nvPicPr>
          <p:blipFill rotWithShape="1">
            <a:blip r:embed="rId5">
              <a:alphaModFix/>
            </a:blip>
            <a:srcRect b="34426"/>
            <a:stretch/>
          </p:blipFill>
          <p:spPr>
            <a:xfrm>
              <a:off x="5559925" y="928125"/>
              <a:ext cx="3337850" cy="805700"/>
            </a:xfrm>
            <a:prstGeom prst="rect">
              <a:avLst/>
            </a:prstGeom>
            <a:noFill/>
            <a:ln>
              <a:noFill/>
            </a:ln>
          </p:spPr>
        </p:pic>
      </p:grpSp>
    </p:spTree>
    <p:extLst>
      <p:ext uri="{BB962C8B-B14F-4D97-AF65-F5344CB8AC3E}">
        <p14:creationId xmlns:p14="http://schemas.microsoft.com/office/powerpoint/2010/main" val="1744168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03B684F-07B6-47CC-98A3-718E3012F815}"/>
              </a:ext>
            </a:extLst>
          </p:cNvPr>
          <p:cNvSpPr txBox="1"/>
          <p:nvPr/>
        </p:nvSpPr>
        <p:spPr>
          <a:xfrm>
            <a:off x="433039" y="375926"/>
            <a:ext cx="5064276" cy="3416320"/>
          </a:xfrm>
          <a:prstGeom prst="rect">
            <a:avLst/>
          </a:prstGeom>
          <a:noFill/>
        </p:spPr>
        <p:txBody>
          <a:bodyPr wrap="square" rtlCol="0" anchor="t">
            <a:spAutoFit/>
          </a:bodyPr>
          <a:lstStyle/>
          <a:p>
            <a:pPr>
              <a:spcAft>
                <a:spcPts val="600"/>
              </a:spcAft>
            </a:pPr>
            <a:r>
              <a:rPr lang="en-US" sz="3600" dirty="0">
                <a:solidFill>
                  <a:schemeClr val="bg1"/>
                </a:solidFill>
                <a:latin typeface="Gotham Light" pitchFamily="50" charset="0"/>
              </a:rPr>
              <a:t>A clinically-led approach to reducing unwarranted variation in care through </a:t>
            </a:r>
            <a:r>
              <a:rPr lang="en-US" sz="3600" dirty="0" err="1">
                <a:solidFill>
                  <a:schemeClr val="bg1"/>
                </a:solidFill>
                <a:latin typeface="Gotham Light" pitchFamily="50" charset="0"/>
              </a:rPr>
              <a:t>d</a:t>
            </a:r>
            <a:r>
              <a:rPr lang="en-US" sz="3600" dirty="0" err="1">
                <a:solidFill>
                  <a:schemeClr val="bg1"/>
                </a:solidFill>
              </a:rPr>
              <a:t>igitisation</a:t>
            </a:r>
            <a:r>
              <a:rPr lang="en-US" sz="3600" dirty="0">
                <a:solidFill>
                  <a:schemeClr val="bg1"/>
                </a:solidFill>
              </a:rPr>
              <a:t> of clinical pathways within the electronic health record</a:t>
            </a:r>
            <a:endParaRPr lang="en-GB" sz="3600" dirty="0">
              <a:solidFill>
                <a:schemeClr val="bg1"/>
              </a:solidFill>
            </a:endParaRPr>
          </a:p>
        </p:txBody>
      </p:sp>
    </p:spTree>
    <p:extLst>
      <p:ext uri="{BB962C8B-B14F-4D97-AF65-F5344CB8AC3E}">
        <p14:creationId xmlns:p14="http://schemas.microsoft.com/office/powerpoint/2010/main" val="3274698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79477870-C64A-4E35-8F2F-05B7114F3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EFCB390-ADA2-0747-95EC-7C91B5647110}"/>
              </a:ext>
            </a:extLst>
          </p:cNvPr>
          <p:cNvSpPr txBox="1"/>
          <p:nvPr/>
        </p:nvSpPr>
        <p:spPr>
          <a:xfrm>
            <a:off x="612648" y="1078992"/>
            <a:ext cx="6268770" cy="153619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500" dirty="0">
                <a:latin typeface="+mj-lt"/>
                <a:ea typeface="+mj-ea"/>
                <a:cs typeface="+mj-cs"/>
              </a:rPr>
              <a:t>Delivering best clinical outcomes by introducing </a:t>
            </a:r>
          </a:p>
          <a:p>
            <a:pPr defTabSz="914400">
              <a:lnSpc>
                <a:spcPct val="90000"/>
              </a:lnSpc>
              <a:spcBef>
                <a:spcPct val="0"/>
              </a:spcBef>
              <a:spcAft>
                <a:spcPts val="600"/>
              </a:spcAft>
            </a:pPr>
            <a:r>
              <a:rPr lang="en-US" sz="2500" dirty="0">
                <a:latin typeface="+mj-lt"/>
                <a:ea typeface="+mj-ea"/>
                <a:cs typeface="+mj-cs"/>
              </a:rPr>
              <a:t>a </a:t>
            </a:r>
            <a:r>
              <a:rPr lang="en-US" sz="2500" dirty="0" err="1">
                <a:latin typeface="+mj-lt"/>
                <a:ea typeface="+mj-ea"/>
                <a:cs typeface="+mj-cs"/>
              </a:rPr>
              <a:t>standardised</a:t>
            </a:r>
            <a:r>
              <a:rPr lang="en-US" sz="2500" dirty="0">
                <a:latin typeface="+mj-lt"/>
                <a:ea typeface="+mj-ea"/>
                <a:cs typeface="+mj-cs"/>
              </a:rPr>
              <a:t> clinical algorithm for all children that present to ED with wheeze.</a:t>
            </a:r>
          </a:p>
          <a:p>
            <a:pPr defTabSz="914400">
              <a:lnSpc>
                <a:spcPct val="90000"/>
              </a:lnSpc>
              <a:spcBef>
                <a:spcPct val="0"/>
              </a:spcBef>
              <a:spcAft>
                <a:spcPts val="600"/>
              </a:spcAft>
            </a:pPr>
            <a:endParaRPr lang="en-US" sz="2500" dirty="0">
              <a:latin typeface="+mj-lt"/>
              <a:ea typeface="+mj-ea"/>
              <a:cs typeface="+mj-cs"/>
            </a:endParaRPr>
          </a:p>
        </p:txBody>
      </p:sp>
      <p:sp>
        <p:nvSpPr>
          <p:cNvPr id="75" name="Rectangle 74">
            <a:extLst>
              <a:ext uri="{FF2B5EF4-FFF2-40B4-BE49-F238E27FC236}">
                <a16:creationId xmlns:a16="http://schemas.microsoft.com/office/drawing/2014/main" xmlns="" id="{8AEA628B-C8FF-4D0B-B111-F101F580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xmlns="" id="{42663BD0-064C-40FC-A331-F49FCA9536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292" name="Slide Number Placeholder 3"/>
          <p:cNvSpPr>
            <a:spLocks noGrp="1"/>
          </p:cNvSpPr>
          <p:nvPr>
            <p:ph type="sldNum" sz="quarter" idx="12"/>
          </p:nvPr>
        </p:nvSpPr>
        <p:spPr bwMode="auto">
          <a:xfrm>
            <a:off x="5606075" y="6356350"/>
            <a:ext cx="128016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spcAft>
                <a:spcPts val="600"/>
              </a:spcAft>
              <a:defRPr/>
            </a:pPr>
            <a:fld id="{F32152ED-11A6-413C-A2C5-131F3D469C08}" type="slidenum">
              <a:rPr lang="en-US" altLang="en-US">
                <a:solidFill>
                  <a:schemeClr val="tx1">
                    <a:lumMod val="50000"/>
                    <a:lumOff val="50000"/>
                  </a:schemeClr>
                </a:solidFill>
                <a:latin typeface="Calibri" panose="020F0502020204030204"/>
                <a:ea typeface="+mn-ea"/>
              </a:rPr>
              <a:pPr defTabSz="914400">
                <a:spcAft>
                  <a:spcPts val="600"/>
                </a:spcAft>
                <a:defRPr/>
              </a:pPr>
              <a:t>32</a:t>
            </a:fld>
            <a:endParaRPr lang="en-US" altLang="en-US">
              <a:solidFill>
                <a:schemeClr val="tx1">
                  <a:lumMod val="50000"/>
                  <a:lumOff val="50000"/>
                </a:schemeClr>
              </a:solidFill>
              <a:latin typeface="Calibri" panose="020F0502020204030204"/>
              <a:ea typeface="+mn-ea"/>
            </a:endParaRPr>
          </a:p>
        </p:txBody>
      </p:sp>
      <p:pic>
        <p:nvPicPr>
          <p:cNvPr id="10" name="Picture 2" descr="https://pbs.twimg.com/media/EJ0ki4HXUAEH3IP.jpg:large">
            <a:extLst>
              <a:ext uri="{FF2B5EF4-FFF2-40B4-BE49-F238E27FC236}">
                <a16:creationId xmlns:a16="http://schemas.microsoft.com/office/drawing/2014/main" xmlns="" id="{A9FFEB71-A34A-5442-BD96-2B97807E71E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97" r="603"/>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3626079605"/>
              </p:ext>
            </p:extLst>
          </p:nvPr>
        </p:nvGraphicFramePr>
        <p:xfrm>
          <a:off x="98142" y="3118103"/>
          <a:ext cx="7184570" cy="3420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2079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30DA9C-0C78-344A-B7A9-01D152784758}"/>
              </a:ext>
            </a:extLst>
          </p:cNvPr>
          <p:cNvSpPr>
            <a:spLocks noGrp="1"/>
          </p:cNvSpPr>
          <p:nvPr>
            <p:ph type="title"/>
          </p:nvPr>
        </p:nvSpPr>
        <p:spPr>
          <a:xfrm>
            <a:off x="1039367" y="5401960"/>
            <a:ext cx="10515600" cy="932688"/>
          </a:xfrm>
        </p:spPr>
        <p:txBody>
          <a:bodyPr vert="horz" lIns="91440" tIns="45720" rIns="91440" bIns="45720" rtlCol="0" anchor="b">
            <a:noAutofit/>
          </a:bodyPr>
          <a:lstStyle/>
          <a:p>
            <a:pPr algn="ctr">
              <a:lnSpc>
                <a:spcPct val="100000"/>
              </a:lnSpc>
              <a:spcBef>
                <a:spcPts val="0"/>
              </a:spcBef>
              <a:defRPr sz="1000" b="1" i="0" u="none" strike="noStrike" kern="1200" baseline="0">
                <a:solidFill>
                  <a:sysClr val="windowText" lastClr="000000"/>
                </a:solidFill>
                <a:latin typeface="+mn-lt"/>
                <a:ea typeface="+mn-ea"/>
                <a:cs typeface="+mn-cs"/>
              </a:defRPr>
            </a:pPr>
            <a:r>
              <a:rPr lang="en-GB" sz="2000" b="1" dirty="0">
                <a:solidFill>
                  <a:sysClr val="windowText" lastClr="000000"/>
                </a:solidFill>
              </a:rPr>
              <a:t>Average Time (in minutes) to steroid administration from first medical assessment by week</a:t>
            </a:r>
            <a:br>
              <a:rPr lang="en-GB" sz="2000" b="1" dirty="0">
                <a:solidFill>
                  <a:sysClr val="windowText" lastClr="000000"/>
                </a:solidFill>
              </a:rPr>
            </a:br>
            <a:endParaRPr lang="en-US" sz="2000" kern="1200" dirty="0">
              <a:solidFill>
                <a:schemeClr val="tx1"/>
              </a:solidFill>
              <a:latin typeface="+mj-lt"/>
              <a:ea typeface="+mj-ea"/>
              <a:cs typeface="+mj-cs"/>
            </a:endParaRPr>
          </a:p>
        </p:txBody>
      </p:sp>
      <p:graphicFrame>
        <p:nvGraphicFramePr>
          <p:cNvPr id="3" name="Chart 2">
            <a:extLst>
              <a:ext uri="{FF2B5EF4-FFF2-40B4-BE49-F238E27FC236}">
                <a16:creationId xmlns:a16="http://schemas.microsoft.com/office/drawing/2014/main" xmlns="" id="{DF0B8166-D56F-8549-948E-592DF6CF6545}"/>
              </a:ext>
            </a:extLst>
          </p:cNvPr>
          <p:cNvGraphicFramePr>
            <a:graphicFrameLocks/>
          </p:cNvGraphicFramePr>
          <p:nvPr>
            <p:extLst>
              <p:ext uri="{D42A27DB-BD31-4B8C-83A1-F6EECF244321}">
                <p14:modId xmlns:p14="http://schemas.microsoft.com/office/powerpoint/2010/main" val="2645304889"/>
              </p:ext>
            </p:extLst>
          </p:nvPr>
        </p:nvGraphicFramePr>
        <p:xfrm>
          <a:off x="838199" y="523352"/>
          <a:ext cx="10515600" cy="46795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9610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021FE-99DC-714C-AA15-B77DA22A4D59}"/>
              </a:ext>
            </a:extLst>
          </p:cNvPr>
          <p:cNvSpPr>
            <a:spLocks noGrp="1"/>
          </p:cNvSpPr>
          <p:nvPr>
            <p:ph type="title"/>
          </p:nvPr>
        </p:nvSpPr>
        <p:spPr>
          <a:xfrm>
            <a:off x="838200" y="365125"/>
            <a:ext cx="10515600" cy="768731"/>
          </a:xfrm>
        </p:spPr>
        <p:txBody>
          <a:bodyPr>
            <a:normAutofit/>
          </a:bodyPr>
          <a:lstStyle/>
          <a:p>
            <a:pPr algn="ctr"/>
            <a:r>
              <a:rPr lang="en-GB" b="1" dirty="0"/>
              <a:t>Medicines safety metrics</a:t>
            </a:r>
            <a:endParaRPr lang="en-US" dirty="0"/>
          </a:p>
        </p:txBody>
      </p:sp>
      <p:graphicFrame>
        <p:nvGraphicFramePr>
          <p:cNvPr id="4" name="Table 3">
            <a:extLst>
              <a:ext uri="{FF2B5EF4-FFF2-40B4-BE49-F238E27FC236}">
                <a16:creationId xmlns:a16="http://schemas.microsoft.com/office/drawing/2014/main" xmlns="" id="{6C41144C-4B99-A04B-9ECB-03D896B2C6F2}"/>
              </a:ext>
            </a:extLst>
          </p:cNvPr>
          <p:cNvGraphicFramePr>
            <a:graphicFrameLocks noGrp="1"/>
          </p:cNvGraphicFramePr>
          <p:nvPr>
            <p:extLst>
              <p:ext uri="{D42A27DB-BD31-4B8C-83A1-F6EECF244321}">
                <p14:modId xmlns:p14="http://schemas.microsoft.com/office/powerpoint/2010/main" val="172299278"/>
              </p:ext>
            </p:extLst>
          </p:nvPr>
        </p:nvGraphicFramePr>
        <p:xfrm>
          <a:off x="740664" y="1353311"/>
          <a:ext cx="10613137" cy="5139564"/>
        </p:xfrm>
        <a:graphic>
          <a:graphicData uri="http://schemas.openxmlformats.org/drawingml/2006/table">
            <a:tbl>
              <a:tblPr firstRow="1" firstCol="1" bandRow="1">
                <a:tableStyleId>{22838BEF-8BB2-4498-84A7-C5851F593DF1}</a:tableStyleId>
              </a:tblPr>
              <a:tblGrid>
                <a:gridCol w="1319249">
                  <a:extLst>
                    <a:ext uri="{9D8B030D-6E8A-4147-A177-3AD203B41FA5}">
                      <a16:colId xmlns:a16="http://schemas.microsoft.com/office/drawing/2014/main" xmlns="" val="20000"/>
                    </a:ext>
                  </a:extLst>
                </a:gridCol>
                <a:gridCol w="6362996">
                  <a:extLst>
                    <a:ext uri="{9D8B030D-6E8A-4147-A177-3AD203B41FA5}">
                      <a16:colId xmlns:a16="http://schemas.microsoft.com/office/drawing/2014/main" xmlns="" val="20001"/>
                    </a:ext>
                  </a:extLst>
                </a:gridCol>
                <a:gridCol w="2930892">
                  <a:extLst>
                    <a:ext uri="{9D8B030D-6E8A-4147-A177-3AD203B41FA5}">
                      <a16:colId xmlns:a16="http://schemas.microsoft.com/office/drawing/2014/main" xmlns="" val="20002"/>
                    </a:ext>
                  </a:extLst>
                </a:gridCol>
              </a:tblGrid>
              <a:tr h="856594">
                <a:tc>
                  <a:txBody>
                    <a:bodyPr/>
                    <a:lstStyle/>
                    <a:p>
                      <a:pPr>
                        <a:lnSpc>
                          <a:spcPct val="150000"/>
                        </a:lnSpc>
                        <a:spcAft>
                          <a:spcPts val="0"/>
                        </a:spcAft>
                      </a:pPr>
                      <a:r>
                        <a:rPr lang="en-GB" sz="1500" dirty="0">
                          <a:effectLst/>
                        </a:rPr>
                        <a:t>Indicator 1</a:t>
                      </a:r>
                      <a:endParaRPr lang="en-GB" sz="1500" dirty="0">
                        <a:effectLst/>
                        <a:latin typeface="Calibri"/>
                        <a:ea typeface="Calibri"/>
                        <a:cs typeface="Times New Roman"/>
                      </a:endParaRPr>
                    </a:p>
                  </a:txBody>
                  <a:tcPr marL="64405" marR="64405" marT="0" marB="0"/>
                </a:tc>
                <a:tc>
                  <a:txBody>
                    <a:bodyPr/>
                    <a:lstStyle/>
                    <a:p>
                      <a:pPr>
                        <a:lnSpc>
                          <a:spcPct val="150000"/>
                        </a:lnSpc>
                        <a:spcAft>
                          <a:spcPts val="0"/>
                        </a:spcAft>
                      </a:pPr>
                      <a:r>
                        <a:rPr lang="en-GB" sz="1500" b="0" dirty="0">
                          <a:effectLst/>
                        </a:rPr>
                        <a:t>Patients 65yrs old or over taking a Non-Steroidal Anti-Inflammatory Drugs (NSAID) and NOT taking a gastro-protective medicine.</a:t>
                      </a:r>
                      <a:endParaRPr lang="en-GB" sz="1500" b="0" dirty="0">
                        <a:effectLst/>
                        <a:latin typeface="Calibri"/>
                        <a:ea typeface="Calibri"/>
                        <a:cs typeface="Times New Roman"/>
                      </a:endParaRPr>
                    </a:p>
                  </a:txBody>
                  <a:tcPr marL="64405" marR="64405" marT="0" marB="0"/>
                </a:tc>
                <a:tc>
                  <a:txBody>
                    <a:bodyPr/>
                    <a:lstStyle/>
                    <a:p>
                      <a:pPr>
                        <a:lnSpc>
                          <a:spcPct val="150000"/>
                        </a:lnSpc>
                        <a:spcAft>
                          <a:spcPts val="0"/>
                        </a:spcAft>
                      </a:pPr>
                      <a:r>
                        <a:rPr lang="en-GB" sz="1500" b="0" dirty="0">
                          <a:effectLst/>
                        </a:rPr>
                        <a:t>Hospital admissions for GI bleed </a:t>
                      </a:r>
                      <a:endParaRPr lang="en-GB" sz="1500" b="0" dirty="0">
                        <a:effectLst/>
                        <a:latin typeface="Calibri"/>
                        <a:ea typeface="Calibri"/>
                        <a:cs typeface="Times New Roman"/>
                      </a:endParaRPr>
                    </a:p>
                  </a:txBody>
                  <a:tcPr marL="64405" marR="64405" marT="0" marB="0"/>
                </a:tc>
                <a:extLst>
                  <a:ext uri="{0D108BD9-81ED-4DB2-BD59-A6C34878D82A}">
                    <a16:rowId xmlns:a16="http://schemas.microsoft.com/office/drawing/2014/main" xmlns="" val="10000"/>
                  </a:ext>
                </a:extLst>
              </a:tr>
              <a:tr h="856594">
                <a:tc>
                  <a:txBody>
                    <a:bodyPr/>
                    <a:lstStyle/>
                    <a:p>
                      <a:pPr>
                        <a:lnSpc>
                          <a:spcPct val="150000"/>
                        </a:lnSpc>
                        <a:spcAft>
                          <a:spcPts val="0"/>
                        </a:spcAft>
                      </a:pPr>
                      <a:r>
                        <a:rPr lang="en-GB" sz="1500">
                          <a:effectLst/>
                        </a:rPr>
                        <a:t>Indicator 2</a:t>
                      </a:r>
                      <a:endParaRPr lang="en-GB" sz="1500">
                        <a:effectLst/>
                        <a:latin typeface="Calibri"/>
                        <a:ea typeface="Calibri"/>
                        <a:cs typeface="Times New Roman"/>
                      </a:endParaRPr>
                    </a:p>
                  </a:txBody>
                  <a:tcPr marL="64405" marR="64405" marT="0" marB="0"/>
                </a:tc>
                <a:tc>
                  <a:txBody>
                    <a:bodyPr/>
                    <a:lstStyle/>
                    <a:p>
                      <a:pPr>
                        <a:lnSpc>
                          <a:spcPct val="150000"/>
                        </a:lnSpc>
                        <a:spcAft>
                          <a:spcPts val="0"/>
                        </a:spcAft>
                      </a:pPr>
                      <a:r>
                        <a:rPr lang="en-GB" sz="1500" dirty="0">
                          <a:effectLst/>
                        </a:rPr>
                        <a:t>Patients 18 years of age or over taking selected NSAID and taking either warfarin or a NOAC.</a:t>
                      </a:r>
                      <a:endParaRPr lang="en-GB" sz="1500" dirty="0">
                        <a:effectLst/>
                        <a:latin typeface="Calibri"/>
                        <a:ea typeface="Calibri"/>
                        <a:cs typeface="Times New Roman"/>
                      </a:endParaRPr>
                    </a:p>
                  </a:txBody>
                  <a:tcPr marL="64405" marR="64405" marT="0" marB="0"/>
                </a:tc>
                <a:tc>
                  <a:txBody>
                    <a:bodyPr/>
                    <a:lstStyle/>
                    <a:p>
                      <a:pPr>
                        <a:lnSpc>
                          <a:spcPct val="150000"/>
                        </a:lnSpc>
                        <a:spcAft>
                          <a:spcPts val="0"/>
                        </a:spcAft>
                      </a:pPr>
                      <a:r>
                        <a:rPr lang="en-GB" sz="1500">
                          <a:effectLst/>
                        </a:rPr>
                        <a:t>Hospital admissions for GI bleed </a:t>
                      </a:r>
                      <a:endParaRPr lang="en-GB" sz="1500">
                        <a:effectLst/>
                        <a:latin typeface="Calibri"/>
                        <a:ea typeface="Calibri"/>
                        <a:cs typeface="Times New Roman"/>
                      </a:endParaRPr>
                    </a:p>
                  </a:txBody>
                  <a:tcPr marL="64405" marR="64405" marT="0" marB="0"/>
                </a:tc>
                <a:extLst>
                  <a:ext uri="{0D108BD9-81ED-4DB2-BD59-A6C34878D82A}">
                    <a16:rowId xmlns:a16="http://schemas.microsoft.com/office/drawing/2014/main" xmlns="" val="10001"/>
                  </a:ext>
                </a:extLst>
              </a:tr>
              <a:tr h="856594">
                <a:tc>
                  <a:txBody>
                    <a:bodyPr/>
                    <a:lstStyle/>
                    <a:p>
                      <a:pPr>
                        <a:lnSpc>
                          <a:spcPct val="150000"/>
                        </a:lnSpc>
                        <a:spcAft>
                          <a:spcPts val="0"/>
                        </a:spcAft>
                      </a:pPr>
                      <a:r>
                        <a:rPr lang="en-GB" sz="1500">
                          <a:effectLst/>
                        </a:rPr>
                        <a:t>Indicator 3</a:t>
                      </a:r>
                      <a:endParaRPr lang="en-GB" sz="1500">
                        <a:effectLst/>
                        <a:latin typeface="Calibri"/>
                        <a:ea typeface="Calibri"/>
                        <a:cs typeface="Times New Roman"/>
                      </a:endParaRPr>
                    </a:p>
                  </a:txBody>
                  <a:tcPr marL="64405" marR="64405" marT="0" marB="0"/>
                </a:tc>
                <a:tc>
                  <a:txBody>
                    <a:bodyPr/>
                    <a:lstStyle/>
                    <a:p>
                      <a:pPr algn="just">
                        <a:lnSpc>
                          <a:spcPct val="150000"/>
                        </a:lnSpc>
                        <a:spcAft>
                          <a:spcPts val="0"/>
                        </a:spcAft>
                      </a:pPr>
                      <a:r>
                        <a:rPr lang="en-GB" sz="1500" dirty="0">
                          <a:effectLst/>
                        </a:rPr>
                        <a:t>Patients 18 years of age or over taking selected warfarin or NOAC with an anti-platelet medicine and NOT taking gastro protective medicine</a:t>
                      </a:r>
                      <a:endParaRPr lang="en-GB" sz="1500" dirty="0">
                        <a:effectLst/>
                        <a:latin typeface="Calibri"/>
                        <a:ea typeface="Calibri"/>
                        <a:cs typeface="Times New Roman"/>
                      </a:endParaRPr>
                    </a:p>
                  </a:txBody>
                  <a:tcPr marL="64405" marR="64405" marT="0" marB="0"/>
                </a:tc>
                <a:tc>
                  <a:txBody>
                    <a:bodyPr/>
                    <a:lstStyle/>
                    <a:p>
                      <a:pPr algn="just">
                        <a:lnSpc>
                          <a:spcPct val="150000"/>
                        </a:lnSpc>
                        <a:spcAft>
                          <a:spcPts val="0"/>
                        </a:spcAft>
                      </a:pPr>
                      <a:r>
                        <a:rPr lang="en-GB" sz="1500">
                          <a:effectLst/>
                        </a:rPr>
                        <a:t>Hospital admissions for GI bleed </a:t>
                      </a:r>
                      <a:endParaRPr lang="en-GB" sz="1500">
                        <a:effectLst/>
                        <a:latin typeface="Calibri"/>
                        <a:ea typeface="Calibri"/>
                        <a:cs typeface="Times New Roman"/>
                      </a:endParaRPr>
                    </a:p>
                  </a:txBody>
                  <a:tcPr marL="64405" marR="64405" marT="0" marB="0"/>
                </a:tc>
                <a:extLst>
                  <a:ext uri="{0D108BD9-81ED-4DB2-BD59-A6C34878D82A}">
                    <a16:rowId xmlns:a16="http://schemas.microsoft.com/office/drawing/2014/main" xmlns="" val="10002"/>
                  </a:ext>
                </a:extLst>
              </a:tr>
              <a:tr h="856594">
                <a:tc>
                  <a:txBody>
                    <a:bodyPr/>
                    <a:lstStyle/>
                    <a:p>
                      <a:pPr>
                        <a:lnSpc>
                          <a:spcPct val="150000"/>
                        </a:lnSpc>
                        <a:spcAft>
                          <a:spcPts val="0"/>
                        </a:spcAft>
                      </a:pPr>
                      <a:r>
                        <a:rPr lang="en-GB" sz="1500">
                          <a:effectLst/>
                        </a:rPr>
                        <a:t>Indicator 4</a:t>
                      </a:r>
                      <a:endParaRPr lang="en-GB" sz="1500">
                        <a:effectLst/>
                        <a:latin typeface="Calibri"/>
                        <a:ea typeface="Calibri"/>
                        <a:cs typeface="Times New Roman"/>
                      </a:endParaRPr>
                    </a:p>
                  </a:txBody>
                  <a:tcPr marL="64405" marR="64405" marT="0" marB="0"/>
                </a:tc>
                <a:tc>
                  <a:txBody>
                    <a:bodyPr/>
                    <a:lstStyle/>
                    <a:p>
                      <a:pPr algn="just">
                        <a:lnSpc>
                          <a:spcPct val="150000"/>
                        </a:lnSpc>
                        <a:spcAft>
                          <a:spcPts val="0"/>
                        </a:spcAft>
                      </a:pPr>
                      <a:r>
                        <a:rPr lang="en-GB" sz="1500" dirty="0">
                          <a:effectLst/>
                        </a:rPr>
                        <a:t>Patients 18 years of age or over taking aspirin and another anti-platelet medicine and NOT taking gastro protective medicine</a:t>
                      </a:r>
                      <a:endParaRPr lang="en-GB" sz="1500" dirty="0">
                        <a:effectLst/>
                        <a:latin typeface="Calibri"/>
                        <a:ea typeface="Calibri"/>
                        <a:cs typeface="Times New Roman"/>
                      </a:endParaRPr>
                    </a:p>
                  </a:txBody>
                  <a:tcPr marL="64405" marR="64405" marT="0" marB="0"/>
                </a:tc>
                <a:tc>
                  <a:txBody>
                    <a:bodyPr/>
                    <a:lstStyle/>
                    <a:p>
                      <a:pPr algn="just">
                        <a:lnSpc>
                          <a:spcPct val="150000"/>
                        </a:lnSpc>
                        <a:spcAft>
                          <a:spcPts val="0"/>
                        </a:spcAft>
                      </a:pPr>
                      <a:r>
                        <a:rPr lang="en-GB" sz="1500">
                          <a:effectLst/>
                        </a:rPr>
                        <a:t>Hospital admissions for GI bleed </a:t>
                      </a:r>
                      <a:endParaRPr lang="en-GB" sz="1500">
                        <a:effectLst/>
                        <a:latin typeface="Calibri"/>
                        <a:ea typeface="Calibri"/>
                        <a:cs typeface="Times New Roman"/>
                      </a:endParaRPr>
                    </a:p>
                  </a:txBody>
                  <a:tcPr marL="64405" marR="64405" marT="0" marB="0"/>
                </a:tc>
                <a:extLst>
                  <a:ext uri="{0D108BD9-81ED-4DB2-BD59-A6C34878D82A}">
                    <a16:rowId xmlns:a16="http://schemas.microsoft.com/office/drawing/2014/main" xmlns="" val="10003"/>
                  </a:ext>
                </a:extLst>
              </a:tr>
              <a:tr h="856594">
                <a:tc>
                  <a:txBody>
                    <a:bodyPr/>
                    <a:lstStyle/>
                    <a:p>
                      <a:pPr>
                        <a:lnSpc>
                          <a:spcPct val="150000"/>
                        </a:lnSpc>
                        <a:spcAft>
                          <a:spcPts val="0"/>
                        </a:spcAft>
                      </a:pPr>
                      <a:r>
                        <a:rPr lang="en-GB" sz="1500">
                          <a:effectLst/>
                        </a:rPr>
                        <a:t>Indicator 5</a:t>
                      </a:r>
                      <a:endParaRPr lang="en-GB" sz="1500">
                        <a:effectLst/>
                        <a:latin typeface="Calibri"/>
                        <a:ea typeface="Calibri"/>
                        <a:cs typeface="Times New Roman"/>
                      </a:endParaRPr>
                    </a:p>
                  </a:txBody>
                  <a:tcPr marL="64405" marR="64405" marT="0" marB="0"/>
                </a:tc>
                <a:tc>
                  <a:txBody>
                    <a:bodyPr/>
                    <a:lstStyle/>
                    <a:p>
                      <a:pPr>
                        <a:lnSpc>
                          <a:spcPct val="150000"/>
                        </a:lnSpc>
                        <a:spcAft>
                          <a:spcPts val="0"/>
                        </a:spcAft>
                      </a:pPr>
                      <a:r>
                        <a:rPr lang="en-GB" sz="1500" dirty="0">
                          <a:effectLst/>
                        </a:rPr>
                        <a:t>Patients 18 years of age or over taking a NSAID, an ACE inhibitor/ARB and a diuretic</a:t>
                      </a:r>
                      <a:endParaRPr lang="en-GB" sz="1500" dirty="0">
                        <a:effectLst/>
                        <a:latin typeface="Calibri"/>
                        <a:ea typeface="Calibri"/>
                        <a:cs typeface="Times New Roman"/>
                      </a:endParaRPr>
                    </a:p>
                  </a:txBody>
                  <a:tcPr marL="64405" marR="64405" marT="0" marB="0"/>
                </a:tc>
                <a:tc>
                  <a:txBody>
                    <a:bodyPr/>
                    <a:lstStyle/>
                    <a:p>
                      <a:pPr>
                        <a:lnSpc>
                          <a:spcPct val="150000"/>
                        </a:lnSpc>
                        <a:spcAft>
                          <a:spcPts val="0"/>
                        </a:spcAft>
                      </a:pPr>
                      <a:r>
                        <a:rPr lang="en-GB" sz="1500" dirty="0">
                          <a:effectLst/>
                        </a:rPr>
                        <a:t>Hospital admissions for Acute Kidney Injury</a:t>
                      </a:r>
                      <a:endParaRPr lang="en-GB" sz="1500" dirty="0">
                        <a:effectLst/>
                        <a:latin typeface="Calibri"/>
                        <a:ea typeface="Calibri"/>
                        <a:cs typeface="Times New Roman"/>
                      </a:endParaRPr>
                    </a:p>
                  </a:txBody>
                  <a:tcPr marL="64405" marR="64405" marT="0" marB="0"/>
                </a:tc>
                <a:extLst>
                  <a:ext uri="{0D108BD9-81ED-4DB2-BD59-A6C34878D82A}">
                    <a16:rowId xmlns:a16="http://schemas.microsoft.com/office/drawing/2014/main" xmlns="" val="10004"/>
                  </a:ext>
                </a:extLst>
              </a:tr>
              <a:tr h="856594">
                <a:tc>
                  <a:txBody>
                    <a:bodyPr/>
                    <a:lstStyle/>
                    <a:p>
                      <a:pPr>
                        <a:lnSpc>
                          <a:spcPct val="150000"/>
                        </a:lnSpc>
                        <a:spcAft>
                          <a:spcPts val="0"/>
                        </a:spcAft>
                      </a:pPr>
                      <a:r>
                        <a:rPr lang="en-GB" sz="1500">
                          <a:effectLst/>
                        </a:rPr>
                        <a:t>Composite indicator</a:t>
                      </a:r>
                      <a:endParaRPr lang="en-GB" sz="1500">
                        <a:effectLst/>
                        <a:latin typeface="Calibri"/>
                        <a:ea typeface="Calibri"/>
                        <a:cs typeface="Times New Roman"/>
                      </a:endParaRPr>
                    </a:p>
                  </a:txBody>
                  <a:tcPr marL="64405" marR="64405" marT="0" marB="0"/>
                </a:tc>
                <a:tc>
                  <a:txBody>
                    <a:bodyPr/>
                    <a:lstStyle/>
                    <a:p>
                      <a:pPr>
                        <a:lnSpc>
                          <a:spcPct val="150000"/>
                        </a:lnSpc>
                        <a:spcAft>
                          <a:spcPts val="0"/>
                        </a:spcAft>
                      </a:pPr>
                      <a:r>
                        <a:rPr lang="en-GB" sz="1500">
                          <a:effectLst/>
                        </a:rPr>
                        <a:t>Medicines with a risk of GI Bleed – composite of Indicators 1-4</a:t>
                      </a:r>
                      <a:endParaRPr lang="en-GB" sz="1500">
                        <a:effectLst/>
                        <a:latin typeface="Calibri"/>
                        <a:ea typeface="Calibri"/>
                        <a:cs typeface="Times New Roman"/>
                      </a:endParaRPr>
                    </a:p>
                  </a:txBody>
                  <a:tcPr marL="64405" marR="64405" marT="0" marB="0"/>
                </a:tc>
                <a:tc>
                  <a:txBody>
                    <a:bodyPr/>
                    <a:lstStyle/>
                    <a:p>
                      <a:pPr>
                        <a:lnSpc>
                          <a:spcPct val="150000"/>
                        </a:lnSpc>
                        <a:spcAft>
                          <a:spcPts val="0"/>
                        </a:spcAft>
                      </a:pPr>
                      <a:r>
                        <a:rPr lang="en-GB" sz="1500" dirty="0">
                          <a:effectLst/>
                        </a:rPr>
                        <a:t>Hospital admissions for GI Bleed</a:t>
                      </a:r>
                      <a:endParaRPr lang="en-GB" sz="1500" dirty="0">
                        <a:effectLst/>
                        <a:latin typeface="Calibri"/>
                        <a:ea typeface="Calibri"/>
                        <a:cs typeface="Times New Roman"/>
                      </a:endParaRPr>
                    </a:p>
                  </a:txBody>
                  <a:tcPr marL="64405" marR="64405"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284377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313496D-219C-D441-B29E-3CF8FA87C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9556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B238E55-DB27-49EB-A3A6-E30BDEA02ABD}"/>
              </a:ext>
            </a:extLst>
          </p:cNvPr>
          <p:cNvSpPr/>
          <p:nvPr/>
        </p:nvSpPr>
        <p:spPr>
          <a:xfrm>
            <a:off x="651307" y="640081"/>
            <a:ext cx="3377183" cy="3681976"/>
          </a:xfrm>
          <a:prstGeom prst="rect">
            <a:avLst/>
          </a:prstGeom>
          <a:noFill/>
        </p:spPr>
        <p:txBody>
          <a:bodyPr vert="horz" lIns="91440" tIns="45720" rIns="91440" bIns="45720" rtlCol="0" anchor="b">
            <a:normAutofit/>
          </a:bodyPr>
          <a:lstStyle/>
          <a:p>
            <a:pPr defTabSz="914400">
              <a:lnSpc>
                <a:spcPct val="90000"/>
              </a:lnSpc>
              <a:spcBef>
                <a:spcPct val="0"/>
              </a:spcBef>
              <a:spcAft>
                <a:spcPts val="600"/>
              </a:spcAft>
            </a:pPr>
            <a:r>
              <a:rPr lang="en-US" sz="2400" b="1" i="1">
                <a:latin typeface="+mj-lt"/>
                <a:ea typeface="+mj-ea"/>
                <a:cs typeface="+mj-cs"/>
              </a:rPr>
              <a:t>“Genomics is probably the biggest breakthrough in the last 50 years. For many years, it’s been talked about that medicine is going to be personalized. We’re finally starting to get there.”</a:t>
            </a:r>
          </a:p>
          <a:p>
            <a:pPr defTabSz="914400">
              <a:lnSpc>
                <a:spcPct val="90000"/>
              </a:lnSpc>
              <a:spcBef>
                <a:spcPct val="0"/>
              </a:spcBef>
              <a:spcAft>
                <a:spcPts val="600"/>
              </a:spcAft>
            </a:pPr>
            <a:r>
              <a:rPr lang="en-US" sz="2400" b="1">
                <a:latin typeface="+mj-lt"/>
                <a:ea typeface="+mj-ea"/>
                <a:cs typeface="+mj-cs"/>
              </a:rPr>
              <a:t>Dr Eric Topol</a:t>
            </a:r>
          </a:p>
        </p:txBody>
      </p:sp>
      <p:pic>
        <p:nvPicPr>
          <p:cNvPr id="6" name="Picture 5">
            <a:extLst>
              <a:ext uri="{FF2B5EF4-FFF2-40B4-BE49-F238E27FC236}">
                <a16:creationId xmlns:a16="http://schemas.microsoft.com/office/drawing/2014/main" xmlns="" id="{2C4D77FE-A8BF-4F4A-A1C8-E1285F95CC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815" b="17815"/>
          <a:stretch/>
        </p:blipFill>
        <p:spPr>
          <a:xfrm>
            <a:off x="4654297" y="10"/>
            <a:ext cx="7537704" cy="6857990"/>
          </a:xfrm>
          <a:prstGeom prst="rect">
            <a:avLst/>
          </a:prstGeom>
        </p:spPr>
      </p:pic>
      <p:sp>
        <p:nvSpPr>
          <p:cNvPr id="3" name="Slide Number Placeholder 2">
            <a:extLst>
              <a:ext uri="{FF2B5EF4-FFF2-40B4-BE49-F238E27FC236}">
                <a16:creationId xmlns:a16="http://schemas.microsoft.com/office/drawing/2014/main" xmlns="" id="{B8C8700A-017C-44E8-9E2B-0D2FB804A593}"/>
              </a:ext>
            </a:extLst>
          </p:cNvPr>
          <p:cNvSpPr>
            <a:spLocks noGrp="1"/>
          </p:cNvSpPr>
          <p:nvPr>
            <p:ph type="sldNum" sz="quarter" idx="10"/>
          </p:nvPr>
        </p:nvSpPr>
        <p:spPr>
          <a:xfrm>
            <a:off x="10926476" y="6356350"/>
            <a:ext cx="625443" cy="365125"/>
          </a:xfrm>
          <a:noFill/>
        </p:spPr>
        <p:txBody>
          <a:bodyPr vert="horz" lIns="91440" tIns="45720" rIns="91440" bIns="45720" rtlCol="0" anchor="ctr">
            <a:normAutofit/>
          </a:bodyPr>
          <a:lstStyle/>
          <a:p>
            <a:pPr defTabSz="914400">
              <a:spcAft>
                <a:spcPts val="600"/>
              </a:spcAft>
              <a:defRPr/>
            </a:pPr>
            <a:fld id="{67DE7D0A-5CC0-CD4F-AD63-02ED5F8284D6}" type="slidenum">
              <a:rPr lang="en-US">
                <a:solidFill>
                  <a:srgbClr val="FFFFFF"/>
                </a:solidFill>
                <a:latin typeface="Calibri" panose="020F0502020204030204"/>
              </a:rPr>
              <a:pPr defTabSz="914400">
                <a:spcAft>
                  <a:spcPts val="600"/>
                </a:spcAft>
                <a:defRPr/>
              </a:pPr>
              <a:t>36</a:t>
            </a:fld>
            <a:endParaRPr lang="en-US">
              <a:solidFill>
                <a:srgbClr val="FFFFFF"/>
              </a:solidFill>
              <a:latin typeface="Calibri" panose="020F0502020204030204"/>
            </a:endParaRPr>
          </a:p>
        </p:txBody>
      </p:sp>
    </p:spTree>
    <p:extLst>
      <p:ext uri="{BB962C8B-B14F-4D97-AF65-F5344CB8AC3E}">
        <p14:creationId xmlns:p14="http://schemas.microsoft.com/office/powerpoint/2010/main" val="1230609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BBF0FE-DC62-43D2-B356-13E02BA30D5A}"/>
              </a:ext>
            </a:extLst>
          </p:cNvPr>
          <p:cNvSpPr>
            <a:spLocks noGrp="1"/>
          </p:cNvSpPr>
          <p:nvPr>
            <p:ph type="title"/>
          </p:nvPr>
        </p:nvSpPr>
        <p:spPr>
          <a:xfrm>
            <a:off x="555439" y="67578"/>
            <a:ext cx="9835239" cy="667725"/>
          </a:xfrm>
          <a:effectLst/>
        </p:spPr>
        <p:txBody>
          <a:bodyPr/>
          <a:lstStyle/>
          <a:p>
            <a:r>
              <a:rPr lang="en-GB" sz="3600" dirty="0"/>
              <a:t>The new national genomic infrastructure</a:t>
            </a:r>
          </a:p>
        </p:txBody>
      </p:sp>
      <p:sp>
        <p:nvSpPr>
          <p:cNvPr id="95" name="Rectangle 94">
            <a:extLst>
              <a:ext uri="{FF2B5EF4-FFF2-40B4-BE49-F238E27FC236}">
                <a16:creationId xmlns:a16="http://schemas.microsoft.com/office/drawing/2014/main" xmlns="" id="{85AB39B4-679E-4DD4-859E-46A196ACEB7C}"/>
              </a:ext>
            </a:extLst>
          </p:cNvPr>
          <p:cNvSpPr/>
          <p:nvPr/>
        </p:nvSpPr>
        <p:spPr>
          <a:xfrm>
            <a:off x="514560" y="674628"/>
            <a:ext cx="11081121" cy="1855169"/>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Co-ordinated delivery across local networks</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Rectangle: Rounded Corners 68">
            <a:extLst>
              <a:ext uri="{FF2B5EF4-FFF2-40B4-BE49-F238E27FC236}">
                <a16:creationId xmlns:a16="http://schemas.microsoft.com/office/drawing/2014/main" xmlns="" id="{8D206F52-C85C-4E36-AE45-5589AA2BD5BD}"/>
              </a:ext>
            </a:extLst>
          </p:cNvPr>
          <p:cNvSpPr/>
          <p:nvPr/>
        </p:nvSpPr>
        <p:spPr>
          <a:xfrm>
            <a:off x="4663625" y="4119120"/>
            <a:ext cx="2792500" cy="967108"/>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	National Genomic Test Directory 	(updated annually)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Defines NHS genomic tests (WGS and non-WGS) &amp; clinical requirements for access</a:t>
            </a:r>
          </a:p>
        </p:txBody>
      </p:sp>
      <p:sp>
        <p:nvSpPr>
          <p:cNvPr id="70" name="Oval 69">
            <a:extLst>
              <a:ext uri="{FF2B5EF4-FFF2-40B4-BE49-F238E27FC236}">
                <a16:creationId xmlns:a16="http://schemas.microsoft.com/office/drawing/2014/main" xmlns="" id="{560C7C97-FA3E-4C62-A0E0-1FD5F81E1CBF}"/>
              </a:ext>
            </a:extLst>
          </p:cNvPr>
          <p:cNvSpPr/>
          <p:nvPr/>
        </p:nvSpPr>
        <p:spPr>
          <a:xfrm>
            <a:off x="2074305" y="3931533"/>
            <a:ext cx="1694152" cy="1725839"/>
          </a:xfrm>
          <a:prstGeom prst="ellipse">
            <a:avLst/>
          </a:prstGeom>
          <a:noFill/>
          <a:ln>
            <a:no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tx2"/>
                </a:solidFill>
                <a:effectLst/>
                <a:uLnTx/>
                <a:uFillTx/>
                <a:latin typeface="Arial"/>
                <a:ea typeface="+mn-ea"/>
                <a:cs typeface="+mn-cs"/>
              </a:rPr>
              <a:t>Test ordering &amp; Genomic MDT clinicians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 </a:t>
            </a:r>
          </a:p>
        </p:txBody>
      </p:sp>
      <p:sp>
        <p:nvSpPr>
          <p:cNvPr id="74" name="Oval 73">
            <a:extLst>
              <a:ext uri="{FF2B5EF4-FFF2-40B4-BE49-F238E27FC236}">
                <a16:creationId xmlns:a16="http://schemas.microsoft.com/office/drawing/2014/main" xmlns="" id="{BC306A4B-CF87-4ED8-86A9-498241EBDF74}"/>
              </a:ext>
            </a:extLst>
          </p:cNvPr>
          <p:cNvSpPr/>
          <p:nvPr/>
        </p:nvSpPr>
        <p:spPr>
          <a:xfrm>
            <a:off x="1094518" y="3419248"/>
            <a:ext cx="1383977" cy="1440250"/>
          </a:xfrm>
          <a:prstGeom prst="ellipse">
            <a:avLst/>
          </a:prstGeom>
          <a:noFill/>
          <a:ln>
            <a:noFill/>
          </a:ln>
        </p:spPr>
        <p:style>
          <a:lnRef idx="1">
            <a:schemeClr val="accent5"/>
          </a:lnRef>
          <a:fillRef idx="2">
            <a:schemeClr val="accent5"/>
          </a:fillRef>
          <a:effectRef idx="1">
            <a:schemeClr val="accent5"/>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tx2"/>
                </a:solidFill>
                <a:effectLst/>
                <a:uLnTx/>
                <a:uFillTx/>
                <a:latin typeface="Arial"/>
                <a:ea typeface="+mn-ea"/>
                <a:cs typeface="+mn-cs"/>
              </a:rPr>
              <a:t>Patients &amp; families</a:t>
            </a:r>
          </a:p>
        </p:txBody>
      </p:sp>
      <p:pic>
        <p:nvPicPr>
          <p:cNvPr id="76" name="Graphic 75" descr="Group">
            <a:extLst>
              <a:ext uri="{FF2B5EF4-FFF2-40B4-BE49-F238E27FC236}">
                <a16:creationId xmlns:a16="http://schemas.microsoft.com/office/drawing/2014/main" xmlns="" id="{584DE298-39E8-4112-8645-B0C739D439C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09048" y="3310381"/>
            <a:ext cx="914400" cy="914400"/>
          </a:xfrm>
          <a:prstGeom prst="rect">
            <a:avLst/>
          </a:prstGeom>
        </p:spPr>
      </p:pic>
      <p:sp>
        <p:nvSpPr>
          <p:cNvPr id="78" name="Rectangle 77">
            <a:extLst>
              <a:ext uri="{FF2B5EF4-FFF2-40B4-BE49-F238E27FC236}">
                <a16:creationId xmlns:a16="http://schemas.microsoft.com/office/drawing/2014/main" xmlns="" id="{868E060A-9537-4AF4-885C-DE6C8722561D}"/>
              </a:ext>
            </a:extLst>
          </p:cNvPr>
          <p:cNvSpPr/>
          <p:nvPr/>
        </p:nvSpPr>
        <p:spPr>
          <a:xfrm>
            <a:off x="4132635" y="2621627"/>
            <a:ext cx="3780381" cy="2548573"/>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National Genomic Testing service</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80" name="Rectangle 79">
            <a:extLst>
              <a:ext uri="{FF2B5EF4-FFF2-40B4-BE49-F238E27FC236}">
                <a16:creationId xmlns:a16="http://schemas.microsoft.com/office/drawing/2014/main" xmlns="" id="{AAAE2131-9C08-49AA-A982-7B446D5B9783}"/>
              </a:ext>
            </a:extLst>
          </p:cNvPr>
          <p:cNvSpPr/>
          <p:nvPr/>
        </p:nvSpPr>
        <p:spPr>
          <a:xfrm>
            <a:off x="4331709" y="5261721"/>
            <a:ext cx="1583716" cy="581067"/>
          </a:xfrm>
          <a:prstGeom prst="rect">
            <a:avLst/>
          </a:prstGeom>
          <a:solidFill>
            <a:srgbClr val="0F777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National Whole Genome Sequencing provision</a:t>
            </a:r>
          </a:p>
        </p:txBody>
      </p:sp>
      <p:sp>
        <p:nvSpPr>
          <p:cNvPr id="83" name="Rectangle: Rounded Corners 82">
            <a:extLst>
              <a:ext uri="{FF2B5EF4-FFF2-40B4-BE49-F238E27FC236}">
                <a16:creationId xmlns:a16="http://schemas.microsoft.com/office/drawing/2014/main" xmlns="" id="{4B10C89D-7C87-4E40-80BC-C1451977A621}"/>
              </a:ext>
            </a:extLst>
          </p:cNvPr>
          <p:cNvSpPr/>
          <p:nvPr/>
        </p:nvSpPr>
        <p:spPr>
          <a:xfrm>
            <a:off x="8302666" y="3443890"/>
            <a:ext cx="3205664" cy="1515108"/>
          </a:xfrm>
          <a:prstGeom prst="roundRect">
            <a:avLst/>
          </a:prstGeom>
          <a:solidFill>
            <a:srgbClr val="0F777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	</a:t>
            </a:r>
            <a:r>
              <a:rPr kumimoji="0" lang="en-GB" sz="1000" b="1" i="0" u="none" strike="noStrike" kern="1200" cap="none" spc="0" normalizeH="0" baseline="0" noProof="0" dirty="0">
                <a:ln>
                  <a:noFill/>
                </a:ln>
                <a:solidFill>
                  <a:srgbClr val="FFFFFF"/>
                </a:solidFill>
                <a:effectLst/>
                <a:uLnTx/>
                <a:uFillTx/>
                <a:latin typeface="Arial"/>
                <a:ea typeface="+mn-ea"/>
                <a:cs typeface="+mn-cs"/>
              </a:rPr>
              <a:t>UK genomic knowledge ba</a:t>
            </a:r>
            <a:r>
              <a:rPr kumimoji="0" lang="en-GB" sz="1000" b="0" i="0" u="none" strike="noStrike" kern="1200" cap="none" spc="0" normalizeH="0" baseline="0" noProof="0" dirty="0">
                <a:ln>
                  <a:noFill/>
                </a:ln>
                <a:solidFill>
                  <a:srgbClr val="FFFFFF"/>
                </a:solidFill>
                <a:effectLst/>
                <a:uLnTx/>
                <a:uFillTx/>
                <a:latin typeface="Arial"/>
                <a:ea typeface="+mn-ea"/>
                <a:cs typeface="+mn-cs"/>
              </a:rPr>
              <a:t>se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Data &amp; information about genomic variants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Controlled access to </a:t>
            </a:r>
            <a:br>
              <a:rPr kumimoji="0" lang="en-GB" sz="1000" b="0" i="0" u="none" strike="noStrike" kern="1200" cap="none" spc="0" normalizeH="0" baseline="0" noProof="0" dirty="0">
                <a:ln>
                  <a:noFill/>
                </a:ln>
                <a:solidFill>
                  <a:srgbClr val="FFFFFF"/>
                </a:solidFill>
                <a:effectLst/>
                <a:uLnTx/>
                <a:uFillTx/>
                <a:latin typeface="Arial"/>
                <a:ea typeface="+mn-ea"/>
                <a:cs typeface="+mn-cs"/>
              </a:rPr>
            </a:br>
            <a:r>
              <a:rPr kumimoji="0" lang="en-GB" sz="1000" b="0" i="0" u="none" strike="noStrike" kern="1200" cap="none" spc="0" normalizeH="0" baseline="0" noProof="0" dirty="0">
                <a:ln>
                  <a:noFill/>
                </a:ln>
                <a:solidFill>
                  <a:srgbClr val="FFFFFF"/>
                </a:solidFill>
                <a:effectLst/>
                <a:uLnTx/>
                <a:uFillTx/>
                <a:latin typeface="Arial"/>
                <a:ea typeface="+mn-ea"/>
                <a:cs typeface="+mn-cs"/>
              </a:rPr>
              <a:t>inform research, discovery &amp; ongoing NHS engagement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Rectangle: Rounded Corners 83">
            <a:extLst>
              <a:ext uri="{FF2B5EF4-FFF2-40B4-BE49-F238E27FC236}">
                <a16:creationId xmlns:a16="http://schemas.microsoft.com/office/drawing/2014/main" xmlns="" id="{4F5F052B-5175-447A-B3DB-8C58C5EDBC2B}"/>
              </a:ext>
            </a:extLst>
          </p:cNvPr>
          <p:cNvSpPr/>
          <p:nvPr/>
        </p:nvSpPr>
        <p:spPr>
          <a:xfrm>
            <a:off x="701562" y="5041199"/>
            <a:ext cx="3047475" cy="751605"/>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     Patient choice &amp; consent model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Inc. sharing data for clinical care &amp; research involvement</a:t>
            </a:r>
          </a:p>
        </p:txBody>
      </p:sp>
      <p:pic>
        <p:nvPicPr>
          <p:cNvPr id="85" name="Graphic 84" descr="Stethoscope">
            <a:extLst>
              <a:ext uri="{FF2B5EF4-FFF2-40B4-BE49-F238E27FC236}">
                <a16:creationId xmlns:a16="http://schemas.microsoft.com/office/drawing/2014/main" xmlns="" id="{3F22B193-1FF0-4607-99D0-1E9D6E7124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516724" y="3375310"/>
            <a:ext cx="770686" cy="770686"/>
          </a:xfrm>
          <a:prstGeom prst="rect">
            <a:avLst/>
          </a:prstGeom>
        </p:spPr>
      </p:pic>
      <p:sp>
        <p:nvSpPr>
          <p:cNvPr id="86" name="Rectangle: Rounded Corners 85">
            <a:extLst>
              <a:ext uri="{FF2B5EF4-FFF2-40B4-BE49-F238E27FC236}">
                <a16:creationId xmlns:a16="http://schemas.microsoft.com/office/drawing/2014/main" xmlns="" id="{73D5D7FF-070D-4D49-9C6D-A2B954172595}"/>
              </a:ext>
            </a:extLst>
          </p:cNvPr>
          <p:cNvSpPr/>
          <p:nvPr/>
        </p:nvSpPr>
        <p:spPr>
          <a:xfrm>
            <a:off x="4663625" y="3117470"/>
            <a:ext cx="2792500" cy="980550"/>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	NHS Genomic 	Laboratory Hubs</a:t>
            </a:r>
          </a:p>
          <a:p>
            <a:pPr marL="0" marR="0" lvl="0" indent="0" algn="r" defTabSz="457200" rtl="0" eaLnBrk="1" fontAlgn="auto" latinLnBrk="0" hangingPunct="1">
              <a:lnSpc>
                <a:spcPct val="100000"/>
              </a:lnSpc>
              <a:spcBef>
                <a:spcPts val="0"/>
              </a:spcBef>
              <a:spcAft>
                <a:spcPts val="0"/>
              </a:spcAft>
              <a:buClrTx/>
              <a:buSzTx/>
              <a:buFontTx/>
              <a:buNone/>
              <a:tabLst/>
              <a:defRPr/>
            </a:pPr>
            <a:endParaRPr lang="en-GB" sz="1000" dirty="0">
              <a:solidFill>
                <a:srgbClr val="FFFFFF"/>
              </a:solidFill>
              <a:latin typeface="Arial"/>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a:rPr>
              <a:t>(</a:t>
            </a:r>
            <a:r>
              <a:rPr lang="en-GB" sz="1000" b="1" dirty="0" err="1">
                <a:solidFill>
                  <a:srgbClr val="FFFFFF"/>
                </a:solidFill>
                <a:latin typeface="Arial"/>
              </a:rPr>
              <a:t>inc</a:t>
            </a:r>
            <a:r>
              <a:rPr lang="en-GB" sz="1000" b="1" dirty="0">
                <a:solidFill>
                  <a:srgbClr val="FFFFFF"/>
                </a:solidFill>
                <a:latin typeface="Arial"/>
              </a:rPr>
              <a:t> funded informatics posts)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Delivering all genomic testing – </a:t>
            </a:r>
            <a:r>
              <a:rPr kumimoji="0" lang="en-GB" sz="1000" b="0" i="0" u="none" strike="noStrike" kern="1200" cap="none" spc="0" normalizeH="0" baseline="0" noProof="0" dirty="0" err="1">
                <a:ln>
                  <a:noFill/>
                </a:ln>
                <a:solidFill>
                  <a:srgbClr val="FFFFFF"/>
                </a:solidFill>
                <a:effectLst/>
                <a:uLnTx/>
                <a:uFillTx/>
                <a:latin typeface="Arial"/>
                <a:ea typeface="+mn-ea"/>
                <a:cs typeface="+mn-cs"/>
              </a:rPr>
              <a:t>inc</a:t>
            </a:r>
            <a:r>
              <a:rPr kumimoji="0" lang="en-GB" sz="1000" b="0" i="0" u="none" strike="noStrike" kern="1200" cap="none" spc="0" normalizeH="0" baseline="0" noProof="0" dirty="0">
                <a:ln>
                  <a:noFill/>
                </a:ln>
                <a:solidFill>
                  <a:srgbClr val="FFFFFF"/>
                </a:solidFill>
                <a:effectLst/>
                <a:uLnTx/>
                <a:uFillTx/>
                <a:latin typeface="Arial"/>
                <a:ea typeface="+mn-ea"/>
                <a:cs typeface="+mn-cs"/>
              </a:rPr>
              <a:t> DNA extraction, analysis, validation &amp; reporting</a:t>
            </a:r>
          </a:p>
        </p:txBody>
      </p:sp>
      <p:pic>
        <p:nvPicPr>
          <p:cNvPr id="87" name="Graphic 86" descr="Scientist">
            <a:extLst>
              <a:ext uri="{FF2B5EF4-FFF2-40B4-BE49-F238E27FC236}">
                <a16:creationId xmlns:a16="http://schemas.microsoft.com/office/drawing/2014/main" xmlns="" id="{AE7D6D2C-308A-4632-A803-F375F4507CA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774476" y="3130930"/>
            <a:ext cx="571965" cy="571965"/>
          </a:xfrm>
          <a:prstGeom prst="rect">
            <a:avLst/>
          </a:prstGeom>
        </p:spPr>
      </p:pic>
      <p:sp>
        <p:nvSpPr>
          <p:cNvPr id="88" name="Rectangle 87">
            <a:extLst>
              <a:ext uri="{FF2B5EF4-FFF2-40B4-BE49-F238E27FC236}">
                <a16:creationId xmlns:a16="http://schemas.microsoft.com/office/drawing/2014/main" xmlns="" id="{5F01C0D4-16D4-4401-B2FC-B65E49E8AE0D}"/>
              </a:ext>
            </a:extLst>
          </p:cNvPr>
          <p:cNvSpPr/>
          <p:nvPr/>
        </p:nvSpPr>
        <p:spPr>
          <a:xfrm>
            <a:off x="6160885" y="5249709"/>
            <a:ext cx="1699178" cy="593080"/>
          </a:xfrm>
          <a:prstGeom prst="rect">
            <a:avLst/>
          </a:prstGeom>
          <a:solidFill>
            <a:srgbClr val="0F777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 Whole Genome Sequencing interpretation &amp; decision support</a:t>
            </a:r>
          </a:p>
        </p:txBody>
      </p:sp>
      <p:sp>
        <p:nvSpPr>
          <p:cNvPr id="89" name="Rectangle 88">
            <a:extLst>
              <a:ext uri="{FF2B5EF4-FFF2-40B4-BE49-F238E27FC236}">
                <a16:creationId xmlns:a16="http://schemas.microsoft.com/office/drawing/2014/main" xmlns="" id="{E58B2775-02F4-4285-9420-C8E25B94FBB3}"/>
              </a:ext>
            </a:extLst>
          </p:cNvPr>
          <p:cNvSpPr/>
          <p:nvPr/>
        </p:nvSpPr>
        <p:spPr>
          <a:xfrm>
            <a:off x="4120413" y="5222876"/>
            <a:ext cx="7475267" cy="701107"/>
          </a:xfrm>
          <a:prstGeom prst="rect">
            <a:avLst/>
          </a:prstGeom>
          <a:no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90" name="Rectangle 89">
            <a:extLst>
              <a:ext uri="{FF2B5EF4-FFF2-40B4-BE49-F238E27FC236}">
                <a16:creationId xmlns:a16="http://schemas.microsoft.com/office/drawing/2014/main" xmlns="" id="{400051DE-1318-4111-99C3-3CED70887C80}"/>
              </a:ext>
            </a:extLst>
          </p:cNvPr>
          <p:cNvSpPr/>
          <p:nvPr/>
        </p:nvSpPr>
        <p:spPr>
          <a:xfrm>
            <a:off x="8077745" y="2621627"/>
            <a:ext cx="3517935" cy="3302356"/>
          </a:xfrm>
          <a:prstGeom prst="rect">
            <a:avLst/>
          </a:prstGeom>
          <a:no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Ongoing research &amp; discovery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1" name="Graphic 90" descr="Database">
            <a:extLst>
              <a:ext uri="{FF2B5EF4-FFF2-40B4-BE49-F238E27FC236}">
                <a16:creationId xmlns:a16="http://schemas.microsoft.com/office/drawing/2014/main" xmlns="" id="{6531B5B4-313F-4153-A187-FF6262F1BF3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36282" y="3413822"/>
            <a:ext cx="687359" cy="687359"/>
          </a:xfrm>
          <a:prstGeom prst="rect">
            <a:avLst/>
          </a:prstGeom>
        </p:spPr>
      </p:pic>
      <p:pic>
        <p:nvPicPr>
          <p:cNvPr id="92" name="Picture 91">
            <a:extLst>
              <a:ext uri="{FF2B5EF4-FFF2-40B4-BE49-F238E27FC236}">
                <a16:creationId xmlns:a16="http://schemas.microsoft.com/office/drawing/2014/main" xmlns="" id="{4BF6E41A-F908-4809-950F-AB3FDB9B0E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9276" y="5322212"/>
            <a:ext cx="1022155" cy="460563"/>
          </a:xfrm>
          <a:prstGeom prst="rect">
            <a:avLst/>
          </a:prstGeom>
          <a:ln w="28575">
            <a:solidFill>
              <a:srgbClr val="3BA9B5">
                <a:alpha val="34000"/>
              </a:srgbClr>
            </a:solidFill>
          </a:ln>
        </p:spPr>
      </p:pic>
      <p:pic>
        <p:nvPicPr>
          <p:cNvPr id="94" name="Graphic 93" descr="Checklist">
            <a:extLst>
              <a:ext uri="{FF2B5EF4-FFF2-40B4-BE49-F238E27FC236}">
                <a16:creationId xmlns:a16="http://schemas.microsoft.com/office/drawing/2014/main" xmlns="" id="{77759497-0364-4470-BC41-E1167C7FC6F4}"/>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13775" y="5085808"/>
            <a:ext cx="417794" cy="417794"/>
          </a:xfrm>
          <a:prstGeom prst="rect">
            <a:avLst/>
          </a:prstGeom>
        </p:spPr>
      </p:pic>
      <p:sp>
        <p:nvSpPr>
          <p:cNvPr id="96" name="Rectangle: Rounded Corners 95">
            <a:extLst>
              <a:ext uri="{FF2B5EF4-FFF2-40B4-BE49-F238E27FC236}">
                <a16:creationId xmlns:a16="http://schemas.microsoft.com/office/drawing/2014/main" xmlns="" id="{FA1F4C76-7121-463A-AEA8-F401189C8583}"/>
              </a:ext>
            </a:extLst>
          </p:cNvPr>
          <p:cNvSpPr/>
          <p:nvPr/>
        </p:nvSpPr>
        <p:spPr>
          <a:xfrm>
            <a:off x="892595" y="984855"/>
            <a:ext cx="10615735" cy="1495252"/>
          </a:xfrm>
          <a:prstGeom prst="roundRect">
            <a:avLst/>
          </a:prstGeom>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a:ea typeface="+mn-ea"/>
                <a:cs typeface="+mn-cs"/>
              </a:rPr>
              <a:t>NHS Genomic Medicine Service Alliances </a:t>
            </a:r>
            <a:r>
              <a:rPr lang="en-GB" sz="1100" dirty="0">
                <a:solidFill>
                  <a:srgbClr val="FFFFFF"/>
                </a:solidFill>
                <a:latin typeface="Arial"/>
              </a:rPr>
              <a:t>(evolved NHS GMC structures)</a:t>
            </a:r>
            <a:r>
              <a:rPr kumimoji="0" lang="en-GB" sz="1400" b="0" i="0" u="none" strike="noStrike" kern="1200" cap="none" spc="0" normalizeH="0" baseline="0" noProof="0" dirty="0">
                <a:ln>
                  <a:noFill/>
                </a:ln>
                <a:solidFill>
                  <a:srgbClr val="FFFFFF"/>
                </a:solidFill>
                <a:effectLst/>
                <a:uLnTx/>
                <a:uFillTx/>
                <a:latin typeface="Arial"/>
                <a:ea typeface="+mn-ea"/>
                <a:cs typeface="+mn-cs"/>
              </a:rPr>
              <a:t>	</a:t>
            </a:r>
          </a:p>
        </p:txBody>
      </p:sp>
      <p:pic>
        <p:nvPicPr>
          <p:cNvPr id="97" name="Graphic 96" descr="Meeting">
            <a:extLst>
              <a:ext uri="{FF2B5EF4-FFF2-40B4-BE49-F238E27FC236}">
                <a16:creationId xmlns:a16="http://schemas.microsoft.com/office/drawing/2014/main" xmlns="" id="{9D2BC423-AFC6-4DBF-AEBC-FEE0EF5E9CB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93013" y="822132"/>
            <a:ext cx="849415" cy="849415"/>
          </a:xfrm>
          <a:prstGeom prst="rect">
            <a:avLst/>
          </a:prstGeom>
        </p:spPr>
      </p:pic>
      <p:sp>
        <p:nvSpPr>
          <p:cNvPr id="98" name="Rectangle: Rounded Corners 97">
            <a:extLst>
              <a:ext uri="{FF2B5EF4-FFF2-40B4-BE49-F238E27FC236}">
                <a16:creationId xmlns:a16="http://schemas.microsoft.com/office/drawing/2014/main" xmlns="" id="{28C8F0A4-FD4A-4FDA-A216-7F3409746F3F}"/>
              </a:ext>
            </a:extLst>
          </p:cNvPr>
          <p:cNvSpPr/>
          <p:nvPr/>
        </p:nvSpPr>
        <p:spPr>
          <a:xfrm>
            <a:off x="725681" y="6298350"/>
            <a:ext cx="10629869" cy="333341"/>
          </a:xfrm>
          <a:prstGeom prst="roundRect">
            <a:avLst/>
          </a:prstGeom>
          <a:solidFill>
            <a:srgbClr val="FFC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Integrated &amp; co-ordinated workforce development linked to HEE Genomics Education Programme and appointed workforce development leads </a:t>
            </a:r>
            <a:endParaRPr kumimoji="0" lang="en-GB"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Arrow: Left-Right 99">
            <a:extLst>
              <a:ext uri="{FF2B5EF4-FFF2-40B4-BE49-F238E27FC236}">
                <a16:creationId xmlns:a16="http://schemas.microsoft.com/office/drawing/2014/main" xmlns="" id="{F0888275-EC00-477E-A197-A2DE5881FC1D}"/>
              </a:ext>
            </a:extLst>
          </p:cNvPr>
          <p:cNvSpPr/>
          <p:nvPr/>
        </p:nvSpPr>
        <p:spPr>
          <a:xfrm>
            <a:off x="7498821" y="4293361"/>
            <a:ext cx="738872" cy="139027"/>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Arrow: Left-Right 101">
            <a:extLst>
              <a:ext uri="{FF2B5EF4-FFF2-40B4-BE49-F238E27FC236}">
                <a16:creationId xmlns:a16="http://schemas.microsoft.com/office/drawing/2014/main" xmlns="" id="{FA7687F3-D89D-40C0-B041-67484B3D03DE}"/>
              </a:ext>
            </a:extLst>
          </p:cNvPr>
          <p:cNvSpPr/>
          <p:nvPr/>
        </p:nvSpPr>
        <p:spPr>
          <a:xfrm rot="5400000">
            <a:off x="5819807" y="5246606"/>
            <a:ext cx="418644" cy="159080"/>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xmlns="" id="{619B6857-5208-4B81-BF50-0F04F16018DE}"/>
              </a:ext>
            </a:extLst>
          </p:cNvPr>
          <p:cNvSpPr/>
          <p:nvPr/>
        </p:nvSpPr>
        <p:spPr>
          <a:xfrm>
            <a:off x="514561" y="2621627"/>
            <a:ext cx="3532681" cy="3302356"/>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Informed patients &amp; clinical teams</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Rectangle: Rounded Corners 105">
            <a:extLst>
              <a:ext uri="{FF2B5EF4-FFF2-40B4-BE49-F238E27FC236}">
                <a16:creationId xmlns:a16="http://schemas.microsoft.com/office/drawing/2014/main" xmlns="" id="{E153F651-D7FF-41D4-B20D-23D738F46D16}"/>
              </a:ext>
            </a:extLst>
          </p:cNvPr>
          <p:cNvSpPr/>
          <p:nvPr/>
        </p:nvSpPr>
        <p:spPr>
          <a:xfrm>
            <a:off x="926885" y="1601099"/>
            <a:ext cx="2104220" cy="70837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algn="ctr">
              <a:defRPr/>
            </a:pPr>
            <a:r>
              <a:rPr lang="en-GB" sz="1000" dirty="0">
                <a:solidFill>
                  <a:schemeClr val="tx1"/>
                </a:solidFill>
              </a:rPr>
              <a:t>Co-ordination and alignment across </a:t>
            </a:r>
            <a:r>
              <a:rPr lang="en-GB" sz="1000" b="1" dirty="0">
                <a:solidFill>
                  <a:schemeClr val="tx1"/>
                </a:solidFill>
              </a:rPr>
              <a:t>clinical </a:t>
            </a:r>
            <a:r>
              <a:rPr kumimoji="0" lang="en-GB" sz="1000" b="1" i="0" u="none" strike="noStrike" kern="1200" cap="none" spc="0" normalizeH="0" baseline="0" noProof="0" dirty="0">
                <a:ln>
                  <a:noFill/>
                </a:ln>
                <a:solidFill>
                  <a:schemeClr val="tx1"/>
                </a:solidFill>
                <a:effectLst/>
                <a:uLnTx/>
                <a:uFillTx/>
                <a:latin typeface="Arial"/>
                <a:ea typeface="+mn-ea"/>
                <a:cs typeface="+mn-cs"/>
              </a:rPr>
              <a:t>genetics &amp; genetic counselling services</a:t>
            </a:r>
          </a:p>
        </p:txBody>
      </p:sp>
      <p:sp>
        <p:nvSpPr>
          <p:cNvPr id="107" name="Rectangle: Rounded Corners 106">
            <a:extLst>
              <a:ext uri="{FF2B5EF4-FFF2-40B4-BE49-F238E27FC236}">
                <a16:creationId xmlns:a16="http://schemas.microsoft.com/office/drawing/2014/main" xmlns="" id="{8A1FE85C-AF9C-4FD8-A030-415DE369A55D}"/>
              </a:ext>
            </a:extLst>
          </p:cNvPr>
          <p:cNvSpPr/>
          <p:nvPr/>
        </p:nvSpPr>
        <p:spPr>
          <a:xfrm>
            <a:off x="7588105" y="1623923"/>
            <a:ext cx="1937925" cy="70837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tx1"/>
                </a:solidFill>
                <a:effectLst/>
                <a:uLnTx/>
                <a:uFillTx/>
                <a:latin typeface="Arial"/>
                <a:ea typeface="+mn-ea"/>
                <a:cs typeface="+mn-cs"/>
              </a:rPr>
              <a:t>Research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tx1"/>
                </a:solidFill>
                <a:effectLst/>
                <a:uLnTx/>
                <a:uFillTx/>
                <a:latin typeface="Arial"/>
                <a:ea typeface="+mn-ea"/>
                <a:cs typeface="+mn-cs"/>
              </a:rPr>
              <a:t>facilitating access to genomic data and samples </a:t>
            </a:r>
          </a:p>
        </p:txBody>
      </p:sp>
      <p:pic>
        <p:nvPicPr>
          <p:cNvPr id="108" name="Graphic 107" descr="Closed Book">
            <a:extLst>
              <a:ext uri="{FF2B5EF4-FFF2-40B4-BE49-F238E27FC236}">
                <a16:creationId xmlns:a16="http://schemas.microsoft.com/office/drawing/2014/main" xmlns="" id="{F7AD7713-56B2-4670-8272-B3CD217C63A4}"/>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4759484" y="4248388"/>
            <a:ext cx="362286" cy="362286"/>
          </a:xfrm>
          <a:prstGeom prst="rect">
            <a:avLst/>
          </a:prstGeom>
        </p:spPr>
      </p:pic>
      <p:sp>
        <p:nvSpPr>
          <p:cNvPr id="101" name="Arrow: Left-Right 100">
            <a:extLst>
              <a:ext uri="{FF2B5EF4-FFF2-40B4-BE49-F238E27FC236}">
                <a16:creationId xmlns:a16="http://schemas.microsoft.com/office/drawing/2014/main" xmlns="" id="{2CC83CA6-B100-4966-819B-A945D6E67C7D}"/>
              </a:ext>
            </a:extLst>
          </p:cNvPr>
          <p:cNvSpPr/>
          <p:nvPr/>
        </p:nvSpPr>
        <p:spPr>
          <a:xfrm>
            <a:off x="3513444" y="4253969"/>
            <a:ext cx="1050646" cy="159080"/>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Rounded Corners 37">
            <a:extLst>
              <a:ext uri="{FF2B5EF4-FFF2-40B4-BE49-F238E27FC236}">
                <a16:creationId xmlns:a16="http://schemas.microsoft.com/office/drawing/2014/main" xmlns="" id="{BF379C76-F9B6-4F3B-9062-82FBEB9D1DE4}"/>
              </a:ext>
            </a:extLst>
          </p:cNvPr>
          <p:cNvSpPr/>
          <p:nvPr/>
        </p:nvSpPr>
        <p:spPr>
          <a:xfrm>
            <a:off x="3120389" y="1601337"/>
            <a:ext cx="2226051" cy="70837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lvl="0" algn="ctr">
              <a:defRPr/>
            </a:pPr>
            <a:r>
              <a:rPr lang="en-GB" sz="1000" b="1" dirty="0">
                <a:solidFill>
                  <a:schemeClr val="tx1"/>
                </a:solidFill>
              </a:rPr>
              <a:t>Co-ordination of genomic medicine &amp; ensuring equitable access to testing </a:t>
            </a:r>
            <a:r>
              <a:rPr lang="en-GB" sz="1000" dirty="0">
                <a:solidFill>
                  <a:schemeClr val="tx1"/>
                </a:solidFill>
              </a:rPr>
              <a:t>across clinical specialities </a:t>
            </a:r>
          </a:p>
        </p:txBody>
      </p:sp>
      <p:sp>
        <p:nvSpPr>
          <p:cNvPr id="39" name="Rectangle: Rounded Corners 38">
            <a:extLst>
              <a:ext uri="{FF2B5EF4-FFF2-40B4-BE49-F238E27FC236}">
                <a16:creationId xmlns:a16="http://schemas.microsoft.com/office/drawing/2014/main" xmlns="" id="{832301F4-10CC-4C21-8DF7-C3986BC89CF1}"/>
              </a:ext>
            </a:extLst>
          </p:cNvPr>
          <p:cNvSpPr/>
          <p:nvPr/>
        </p:nvSpPr>
        <p:spPr>
          <a:xfrm>
            <a:off x="5458585" y="1601063"/>
            <a:ext cx="2040236" cy="70837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tx1"/>
                </a:solidFill>
                <a:effectLst/>
                <a:uLnTx/>
                <a:uFillTx/>
                <a:latin typeface="Arial"/>
                <a:ea typeface="+mn-ea"/>
                <a:cs typeface="+mn-cs"/>
              </a:rPr>
              <a:t>Patient engagement &amp; involvement - </a:t>
            </a:r>
            <a:r>
              <a:rPr lang="en-GB" sz="1000" dirty="0">
                <a:solidFill>
                  <a:schemeClr val="tx1"/>
                </a:solidFill>
                <a:latin typeface="Arial"/>
              </a:rPr>
              <a:t>shaping services, raising awareness of genomics</a:t>
            </a:r>
          </a:p>
        </p:txBody>
      </p:sp>
      <p:cxnSp>
        <p:nvCxnSpPr>
          <p:cNvPr id="4" name="Straight Connector 3">
            <a:extLst>
              <a:ext uri="{FF2B5EF4-FFF2-40B4-BE49-F238E27FC236}">
                <a16:creationId xmlns:a16="http://schemas.microsoft.com/office/drawing/2014/main" xmlns="" id="{61E965AC-C444-42A0-80EF-CFF0CF2EC475}"/>
              </a:ext>
            </a:extLst>
          </p:cNvPr>
          <p:cNvCxnSpPr>
            <a:cxnSpLocks/>
          </p:cNvCxnSpPr>
          <p:nvPr/>
        </p:nvCxnSpPr>
        <p:spPr>
          <a:xfrm>
            <a:off x="8068867" y="5214000"/>
            <a:ext cx="3517935" cy="1656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4822A31D-118B-4BA2-8561-D8F89CF1A80B}"/>
              </a:ext>
            </a:extLst>
          </p:cNvPr>
          <p:cNvCxnSpPr>
            <a:cxnSpLocks/>
          </p:cNvCxnSpPr>
          <p:nvPr/>
        </p:nvCxnSpPr>
        <p:spPr>
          <a:xfrm>
            <a:off x="8077745" y="5239444"/>
            <a:ext cx="0" cy="6797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9" name="Arrow: Left-Right 108">
            <a:extLst>
              <a:ext uri="{FF2B5EF4-FFF2-40B4-BE49-F238E27FC236}">
                <a16:creationId xmlns:a16="http://schemas.microsoft.com/office/drawing/2014/main" xmlns="" id="{D8669E2E-0DFE-4E82-81CC-15639EE4CEC3}"/>
              </a:ext>
            </a:extLst>
          </p:cNvPr>
          <p:cNvSpPr/>
          <p:nvPr/>
        </p:nvSpPr>
        <p:spPr>
          <a:xfrm rot="16200000">
            <a:off x="2144521" y="2533518"/>
            <a:ext cx="418757" cy="159080"/>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Arrow: Left-Right 35">
            <a:extLst>
              <a:ext uri="{FF2B5EF4-FFF2-40B4-BE49-F238E27FC236}">
                <a16:creationId xmlns:a16="http://schemas.microsoft.com/office/drawing/2014/main" xmlns="" id="{9877E1DA-7132-46E0-91ED-A920D2A2425D}"/>
              </a:ext>
            </a:extLst>
          </p:cNvPr>
          <p:cNvSpPr/>
          <p:nvPr/>
        </p:nvSpPr>
        <p:spPr>
          <a:xfrm rot="16200000">
            <a:off x="5884403" y="2533518"/>
            <a:ext cx="418757" cy="159080"/>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Arrow: Left-Right 36">
            <a:extLst>
              <a:ext uri="{FF2B5EF4-FFF2-40B4-BE49-F238E27FC236}">
                <a16:creationId xmlns:a16="http://schemas.microsoft.com/office/drawing/2014/main" xmlns="" id="{E209549E-D19F-4244-B5C6-4D82FC8839ED}"/>
              </a:ext>
            </a:extLst>
          </p:cNvPr>
          <p:cNvSpPr/>
          <p:nvPr/>
        </p:nvSpPr>
        <p:spPr>
          <a:xfrm rot="16200000">
            <a:off x="9502274" y="2533518"/>
            <a:ext cx="418757" cy="159080"/>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xmlns="" id="{728E9BAA-3DB9-4E2D-BE20-20C2170AD44E}"/>
              </a:ext>
            </a:extLst>
          </p:cNvPr>
          <p:cNvSpPr/>
          <p:nvPr/>
        </p:nvSpPr>
        <p:spPr>
          <a:xfrm>
            <a:off x="514560" y="5977414"/>
            <a:ext cx="11081121" cy="679014"/>
          </a:xfrm>
          <a:prstGeom prst="rect">
            <a:avLst/>
          </a:prstGeom>
          <a:no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Workforce development and education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93" name="Rectangle 92">
            <a:extLst>
              <a:ext uri="{FF2B5EF4-FFF2-40B4-BE49-F238E27FC236}">
                <a16:creationId xmlns:a16="http://schemas.microsoft.com/office/drawing/2014/main" xmlns="" id="{5444C745-75DA-4408-BF26-05BE07FB197A}"/>
              </a:ext>
            </a:extLst>
          </p:cNvPr>
          <p:cNvSpPr/>
          <p:nvPr/>
        </p:nvSpPr>
        <p:spPr>
          <a:xfrm>
            <a:off x="8133190" y="5061220"/>
            <a:ext cx="2025250" cy="840230"/>
          </a:xfrm>
          <a:prstGeom prst="rect">
            <a:avLst/>
          </a:prstGeom>
          <a:solidFill>
            <a:schemeClr val="bg1"/>
          </a:solidFill>
          <a:ln>
            <a:noFill/>
            <a:prstDash val="sysDot"/>
          </a:ln>
        </p:spPr>
        <p:txBody>
          <a:bodyPr wrap="square">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3EB1BD"/>
                </a:solidFill>
                <a:effectLst/>
                <a:uLnTx/>
                <a:uFillTx/>
                <a:latin typeface="Arial Narrow" panose="020B0606020202030204" pitchFamily="34" charset="0"/>
                <a:ea typeface="+mn-ea"/>
                <a:cs typeface="+mn-cs"/>
              </a:rPr>
              <a:t>Elements delivered in partnership with Genomics England</a:t>
            </a:r>
          </a:p>
        </p:txBody>
      </p:sp>
      <p:sp>
        <p:nvSpPr>
          <p:cNvPr id="41" name="Rectangle: Rounded Corners 40">
            <a:extLst>
              <a:ext uri="{FF2B5EF4-FFF2-40B4-BE49-F238E27FC236}">
                <a16:creationId xmlns:a16="http://schemas.microsoft.com/office/drawing/2014/main" xmlns="" id="{480291C1-8029-4585-B5BD-531ED9301CD5}"/>
              </a:ext>
            </a:extLst>
          </p:cNvPr>
          <p:cNvSpPr/>
          <p:nvPr/>
        </p:nvSpPr>
        <p:spPr>
          <a:xfrm>
            <a:off x="9589701" y="1632433"/>
            <a:ext cx="1869987" cy="70837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algn="ctr">
              <a:spcBef>
                <a:spcPts val="600"/>
              </a:spcBef>
            </a:pPr>
            <a:r>
              <a:rPr lang="en-GB" sz="1000" b="1" dirty="0"/>
              <a:t>Driving personalisation of care and medicines optimisation</a:t>
            </a:r>
            <a:endParaRPr lang="en-GB" sz="1000" dirty="0">
              <a:solidFill>
                <a:srgbClr val="FFFFFF"/>
              </a:solidFill>
              <a:latin typeface="Arial"/>
            </a:endParaRPr>
          </a:p>
        </p:txBody>
      </p:sp>
    </p:spTree>
    <p:extLst>
      <p:ext uri="{BB962C8B-B14F-4D97-AF65-F5344CB8AC3E}">
        <p14:creationId xmlns:p14="http://schemas.microsoft.com/office/powerpoint/2010/main" val="2344816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9D4237-D9B2-8C4C-B2D4-7A48D9BEA58B}"/>
              </a:ext>
            </a:extLst>
          </p:cNvPr>
          <p:cNvSpPr>
            <a:spLocks noGrp="1"/>
          </p:cNvSpPr>
          <p:nvPr>
            <p:ph type="title"/>
          </p:nvPr>
        </p:nvSpPr>
        <p:spPr>
          <a:xfrm>
            <a:off x="642996" y="4571216"/>
            <a:ext cx="10906008" cy="1115415"/>
          </a:xfrm>
        </p:spPr>
        <p:txBody>
          <a:bodyPr vert="horz" lIns="91440" tIns="45720" rIns="91440" bIns="45720" rtlCol="0" anchor="b">
            <a:normAutofit fontScale="90000"/>
          </a:bodyPr>
          <a:lstStyle/>
          <a:p>
            <a:pPr algn="ctr"/>
            <a:r>
              <a:rPr lang="en-US" sz="6000" dirty="0" err="1">
                <a:solidFill>
                  <a:schemeClr val="tx1"/>
                </a:solidFill>
                <a:latin typeface="+mj-lt"/>
                <a:cs typeface="+mj-cs"/>
              </a:rPr>
              <a:t>Digitisation</a:t>
            </a:r>
            <a:r>
              <a:rPr lang="en-US" sz="6000" dirty="0">
                <a:solidFill>
                  <a:schemeClr val="tx1"/>
                </a:solidFill>
                <a:latin typeface="+mj-lt"/>
                <a:cs typeface="+mj-cs"/>
              </a:rPr>
              <a:t> </a:t>
            </a:r>
            <a:r>
              <a:rPr lang="en-US" sz="6000" dirty="0" err="1">
                <a:solidFill>
                  <a:schemeClr val="tx1"/>
                </a:solidFill>
                <a:latin typeface="+mj-lt"/>
                <a:cs typeface="+mj-cs"/>
              </a:rPr>
              <a:t>revolutionises</a:t>
            </a:r>
            <a:r>
              <a:rPr lang="en-US" sz="6000" dirty="0">
                <a:solidFill>
                  <a:schemeClr val="tx1"/>
                </a:solidFill>
                <a:latin typeface="+mj-lt"/>
                <a:cs typeface="+mj-cs"/>
              </a:rPr>
              <a:t> industries</a:t>
            </a:r>
          </a:p>
        </p:txBody>
      </p:sp>
      <p:pic>
        <p:nvPicPr>
          <p:cNvPr id="5" name="Picture 4">
            <a:extLst>
              <a:ext uri="{FF2B5EF4-FFF2-40B4-BE49-F238E27FC236}">
                <a16:creationId xmlns:a16="http://schemas.microsoft.com/office/drawing/2014/main" xmlns="" id="{B8BC867B-39B8-F74A-BD30-83E2DA6C05F6}"/>
              </a:ext>
            </a:extLst>
          </p:cNvPr>
          <p:cNvPicPr>
            <a:picLocks noChangeAspect="1"/>
          </p:cNvPicPr>
          <p:nvPr/>
        </p:nvPicPr>
        <p:blipFill>
          <a:blip r:embed="rId2"/>
          <a:stretch>
            <a:fillRect/>
          </a:stretch>
        </p:blipFill>
        <p:spPr>
          <a:xfrm>
            <a:off x="5412139" y="1695689"/>
            <a:ext cx="2269437" cy="2269437"/>
          </a:xfrm>
          <a:prstGeom prst="rect">
            <a:avLst/>
          </a:prstGeom>
        </p:spPr>
      </p:pic>
      <p:pic>
        <p:nvPicPr>
          <p:cNvPr id="4" name="Picture 3">
            <a:extLst>
              <a:ext uri="{FF2B5EF4-FFF2-40B4-BE49-F238E27FC236}">
                <a16:creationId xmlns:a16="http://schemas.microsoft.com/office/drawing/2014/main" xmlns="" id="{83875911-52F9-B643-AD95-F9F9A16A5541}"/>
              </a:ext>
            </a:extLst>
          </p:cNvPr>
          <p:cNvPicPr>
            <a:picLocks noChangeAspect="1"/>
          </p:cNvPicPr>
          <p:nvPr/>
        </p:nvPicPr>
        <p:blipFill>
          <a:blip r:embed="rId3"/>
          <a:stretch>
            <a:fillRect/>
          </a:stretch>
        </p:blipFill>
        <p:spPr>
          <a:xfrm>
            <a:off x="255760" y="692893"/>
            <a:ext cx="4069111" cy="4069111"/>
          </a:xfrm>
          <a:prstGeom prst="rect">
            <a:avLst/>
          </a:prstGeom>
        </p:spPr>
      </p:pic>
      <p:pic>
        <p:nvPicPr>
          <p:cNvPr id="6" name="Picture 5">
            <a:extLst>
              <a:ext uri="{FF2B5EF4-FFF2-40B4-BE49-F238E27FC236}">
                <a16:creationId xmlns:a16="http://schemas.microsoft.com/office/drawing/2014/main" xmlns="" id="{467B731D-DAD3-3D43-926B-5E77D280B1D4}"/>
              </a:ext>
            </a:extLst>
          </p:cNvPr>
          <p:cNvPicPr>
            <a:picLocks noChangeAspect="1"/>
          </p:cNvPicPr>
          <p:nvPr/>
        </p:nvPicPr>
        <p:blipFill>
          <a:blip r:embed="rId4"/>
          <a:stretch>
            <a:fillRect/>
          </a:stretch>
        </p:blipFill>
        <p:spPr>
          <a:xfrm>
            <a:off x="8537720" y="1565904"/>
            <a:ext cx="3553968" cy="2408366"/>
          </a:xfrm>
          <a:prstGeom prst="rect">
            <a:avLst/>
          </a:prstGeom>
        </p:spPr>
      </p:pic>
      <p:sp>
        <p:nvSpPr>
          <p:cNvPr id="8" name="Right Arrow 7">
            <a:extLst>
              <a:ext uri="{FF2B5EF4-FFF2-40B4-BE49-F238E27FC236}">
                <a16:creationId xmlns:a16="http://schemas.microsoft.com/office/drawing/2014/main" xmlns="" id="{A085E45C-8B6C-A846-8AE1-EBF40944B178}"/>
              </a:ext>
            </a:extLst>
          </p:cNvPr>
          <p:cNvSpPr/>
          <p:nvPr/>
        </p:nvSpPr>
        <p:spPr>
          <a:xfrm>
            <a:off x="4165870" y="252777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xmlns="" id="{F67EE108-7DDB-B44E-9428-1F5EF7FEFA16}"/>
              </a:ext>
            </a:extLst>
          </p:cNvPr>
          <p:cNvSpPr/>
          <p:nvPr/>
        </p:nvSpPr>
        <p:spPr>
          <a:xfrm>
            <a:off x="7957582" y="252777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65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1545A3-C5C5-F94D-90A9-C7856F2CC834}"/>
              </a:ext>
              <a:ext uri="{C183D7F6-B498-43B3-948B-1728B52AA6E4}">
                <adec:decorative xmlns:adec="http://schemas.microsoft.com/office/drawing/2017/decorative" xmlns="" val="0"/>
              </a:ext>
            </a:extLst>
          </p:cNvPr>
          <p:cNvPicPr>
            <a:picLocks noChangeAspect="1"/>
          </p:cNvPicPr>
          <p:nvPr/>
        </p:nvPicPr>
        <p:blipFill>
          <a:blip r:embed="rId2"/>
          <a:stretch>
            <a:fillRect/>
          </a:stretch>
        </p:blipFill>
        <p:spPr>
          <a:xfrm>
            <a:off x="3588675" y="0"/>
            <a:ext cx="4869702" cy="6858000"/>
          </a:xfrm>
          <a:prstGeom prst="rect">
            <a:avLst/>
          </a:prstGeom>
        </p:spPr>
      </p:pic>
    </p:spTree>
    <p:extLst>
      <p:ext uri="{BB962C8B-B14F-4D97-AF65-F5344CB8AC3E}">
        <p14:creationId xmlns:p14="http://schemas.microsoft.com/office/powerpoint/2010/main" val="2025905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21671" y="4216399"/>
            <a:ext cx="10641498" cy="1816671"/>
          </a:xfrm>
        </p:spPr>
        <p:txBody>
          <a:bodyPr>
            <a:normAutofit/>
          </a:bodyPr>
          <a:lstStyle/>
          <a:p>
            <a:r>
              <a:rPr lang="en-US" sz="2400" dirty="0"/>
              <a:t>We are living, on average, 14 years longer than we were in 1948 - but our health needs have become increasingly complex</a:t>
            </a:r>
          </a:p>
          <a:p>
            <a:r>
              <a:rPr lang="en-US" sz="2400" dirty="0"/>
              <a:t>In 1948 medical knowledge doubled every 50 years </a:t>
            </a:r>
            <a:r>
              <a:rPr lang="mr-IN" sz="2400" dirty="0"/>
              <a:t>–</a:t>
            </a:r>
            <a:r>
              <a:rPr lang="en-US" sz="2400" dirty="0"/>
              <a:t> by 2020 it is estimated it will double every 73 days</a:t>
            </a:r>
          </a:p>
        </p:txBody>
      </p:sp>
      <p:pic>
        <p:nvPicPr>
          <p:cNvPr id="4" name="Picture 3" descr="NHS70%20email%20signature">
            <a:hlinkClick r:id="rId3"/>
            <a:extLst>
              <a:ext uri="{FF2B5EF4-FFF2-40B4-BE49-F238E27FC236}">
                <a16:creationId xmlns:a16="http://schemas.microsoft.com/office/drawing/2014/main" xmlns="" id="{00B901C5-A66A-47C2-90B8-9D558B61194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1671" y="781763"/>
            <a:ext cx="9814529" cy="3007180"/>
          </a:xfrm>
          <a:prstGeom prst="rect">
            <a:avLst/>
          </a:prstGeom>
          <a:noFill/>
          <a:ln>
            <a:noFill/>
          </a:ln>
        </p:spPr>
      </p:pic>
    </p:spTree>
    <p:extLst>
      <p:ext uri="{BB962C8B-B14F-4D97-AF65-F5344CB8AC3E}">
        <p14:creationId xmlns:p14="http://schemas.microsoft.com/office/powerpoint/2010/main" val="144428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85CE476-52FD-4817-B8A1-1E45F83F9B43}"/>
              </a:ext>
            </a:extLst>
          </p:cNvPr>
          <p:cNvSpPr>
            <a:spLocks noGrp="1"/>
          </p:cNvSpPr>
          <p:nvPr>
            <p:ph type="title"/>
          </p:nvPr>
        </p:nvSpPr>
        <p:spPr>
          <a:xfrm>
            <a:off x="8017254" y="525439"/>
            <a:ext cx="3336545" cy="1657614"/>
          </a:xfrm>
        </p:spPr>
        <p:txBody>
          <a:bodyPr vert="horz" lIns="91440" tIns="45720" rIns="91440" bIns="45720" rtlCol="0" anchor="ctr">
            <a:normAutofit/>
          </a:bodyPr>
          <a:lstStyle/>
          <a:p>
            <a:r>
              <a:rPr lang="en-US" b="1" kern="1200" dirty="0">
                <a:latin typeface="+mj-lt"/>
                <a:ea typeface="+mj-ea"/>
                <a:cs typeface="+mj-cs"/>
              </a:rPr>
              <a:t>The NHS today… </a:t>
            </a:r>
          </a:p>
        </p:txBody>
      </p:sp>
      <p:pic>
        <p:nvPicPr>
          <p:cNvPr id="16" name="Picture 15" descr="A person standing in front of a computer&#10;&#10;Description generated with very high confidence">
            <a:extLst>
              <a:ext uri="{FF2B5EF4-FFF2-40B4-BE49-F238E27FC236}">
                <a16:creationId xmlns:a16="http://schemas.microsoft.com/office/drawing/2014/main" xmlns="" id="{50ECB471-AAF9-4B9C-B4CB-B65AD897AB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745" r="25447" b="1"/>
          <a:stretch/>
        </p:blipFill>
        <p:spPr>
          <a:xfrm>
            <a:off x="20" y="-1"/>
            <a:ext cx="4613982" cy="4515954"/>
          </a:xfrm>
          <a:prstGeom prst="rect">
            <a:avLst/>
          </a:prstGeom>
        </p:spPr>
      </p:pic>
      <p:pic>
        <p:nvPicPr>
          <p:cNvPr id="11" name="Picture 10" descr="A picture containing indoor, cabinet, kitchen, ceiling&#10;&#10;Description generated with very high confidence">
            <a:extLst>
              <a:ext uri="{FF2B5EF4-FFF2-40B4-BE49-F238E27FC236}">
                <a16:creationId xmlns:a16="http://schemas.microsoft.com/office/drawing/2014/main" xmlns="" id="{3D94E947-6AF7-4780-B58F-8642AE353D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710" r="-7" b="-7"/>
          <a:stretch/>
        </p:blipFill>
        <p:spPr>
          <a:xfrm>
            <a:off x="4705442" y="-1"/>
            <a:ext cx="2829214" cy="2183054"/>
          </a:xfrm>
          <a:prstGeom prst="rect">
            <a:avLst/>
          </a:prstGeom>
        </p:spPr>
      </p:pic>
      <p:pic>
        <p:nvPicPr>
          <p:cNvPr id="18" name="Picture 17" descr="A person sitting at a desk&#10;&#10;Description generated with high confidence">
            <a:extLst>
              <a:ext uri="{FF2B5EF4-FFF2-40B4-BE49-F238E27FC236}">
                <a16:creationId xmlns:a16="http://schemas.microsoft.com/office/drawing/2014/main" xmlns="" id="{836F445D-AF66-4FFC-BE46-5A3046D4B2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6" b="1"/>
          <a:stretch/>
        </p:blipFill>
        <p:spPr>
          <a:xfrm>
            <a:off x="4705442" y="2274491"/>
            <a:ext cx="2825496" cy="2241463"/>
          </a:xfrm>
          <a:prstGeom prst="rect">
            <a:avLst/>
          </a:prstGeom>
        </p:spPr>
      </p:pic>
      <p:pic>
        <p:nvPicPr>
          <p:cNvPr id="13" name="Picture 12" descr="A group of people standing in a room&#10;&#10;Description generated with very high confidence">
            <a:extLst>
              <a:ext uri="{FF2B5EF4-FFF2-40B4-BE49-F238E27FC236}">
                <a16:creationId xmlns:a16="http://schemas.microsoft.com/office/drawing/2014/main" xmlns="" id="{E9FCC247-B9CB-4317-AF1F-E4C47783B5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414" r="199" b="-1"/>
          <a:stretch/>
        </p:blipFill>
        <p:spPr>
          <a:xfrm>
            <a:off x="-3717" y="4616536"/>
            <a:ext cx="2829212" cy="2241464"/>
          </a:xfrm>
          <a:prstGeom prst="rect">
            <a:avLst/>
          </a:prstGeom>
        </p:spPr>
      </p:pic>
      <p:pic>
        <p:nvPicPr>
          <p:cNvPr id="20" name="Picture 19" descr="A person sitting at a desk looking at a computer&#10;&#10;Description generated with very high confidence">
            <a:extLst>
              <a:ext uri="{FF2B5EF4-FFF2-40B4-BE49-F238E27FC236}">
                <a16:creationId xmlns:a16="http://schemas.microsoft.com/office/drawing/2014/main" xmlns="" id="{C06CD9A7-1786-4331-8550-A6B076B504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0509" b="39717"/>
          <a:stretch/>
        </p:blipFill>
        <p:spPr>
          <a:xfrm>
            <a:off x="2913221" y="4607393"/>
            <a:ext cx="4614002" cy="2250607"/>
          </a:xfrm>
          <a:prstGeom prst="rect">
            <a:avLst/>
          </a:prstGeom>
        </p:spPr>
      </p:pic>
      <p:sp>
        <p:nvSpPr>
          <p:cNvPr id="4" name="TextBox 3">
            <a:extLst>
              <a:ext uri="{FF2B5EF4-FFF2-40B4-BE49-F238E27FC236}">
                <a16:creationId xmlns:a16="http://schemas.microsoft.com/office/drawing/2014/main" xmlns="" id="{F52E7C70-56A0-4DFE-809B-8FBBA343CA09}"/>
              </a:ext>
            </a:extLst>
          </p:cNvPr>
          <p:cNvSpPr txBox="1"/>
          <p:nvPr/>
        </p:nvSpPr>
        <p:spPr>
          <a:xfrm>
            <a:off x="7735824" y="2274491"/>
            <a:ext cx="4215384" cy="3902472"/>
          </a:xfrm>
          <a:prstGeom prst="rect">
            <a:avLst/>
          </a:prstGeom>
        </p:spPr>
        <p:txBody>
          <a:bodyPr vert="horz" lIns="91440" tIns="45720" rIns="91440" bIns="45720" rtlCol="0">
            <a:noAutofit/>
          </a:bodyPr>
          <a:lstStyle/>
          <a:p>
            <a:pPr defTabSz="914400">
              <a:lnSpc>
                <a:spcPct val="90000"/>
              </a:lnSpc>
              <a:spcAft>
                <a:spcPts val="600"/>
              </a:spcAft>
            </a:pPr>
            <a:r>
              <a:rPr lang="en-US" sz="2800" b="1" dirty="0"/>
              <a:t>1.2 million </a:t>
            </a:r>
            <a:r>
              <a:rPr lang="en-US" sz="2800" dirty="0"/>
              <a:t>employees</a:t>
            </a:r>
          </a:p>
          <a:p>
            <a:pPr indent="-228600" defTabSz="914400">
              <a:lnSpc>
                <a:spcPct val="90000"/>
              </a:lnSpc>
              <a:spcAft>
                <a:spcPts val="600"/>
              </a:spcAft>
              <a:buFont typeface="Arial" panose="020B0604020202020204" pitchFamily="34" charset="0"/>
              <a:buChar char="•"/>
            </a:pPr>
            <a:endParaRPr lang="en-US" sz="2800" b="1" dirty="0"/>
          </a:p>
          <a:p>
            <a:pPr defTabSz="914400">
              <a:lnSpc>
                <a:spcPct val="90000"/>
              </a:lnSpc>
              <a:spcAft>
                <a:spcPts val="600"/>
              </a:spcAft>
            </a:pPr>
            <a:r>
              <a:rPr lang="en-US" sz="2800" b="1" dirty="0"/>
              <a:t>1m</a:t>
            </a:r>
            <a:r>
              <a:rPr lang="en-US" sz="2800" dirty="0"/>
              <a:t> patients every </a:t>
            </a:r>
            <a:r>
              <a:rPr lang="en-US" sz="2800" b="1" dirty="0"/>
              <a:t>36 hours</a:t>
            </a:r>
          </a:p>
          <a:p>
            <a:pPr indent="-228600" defTabSz="914400">
              <a:lnSpc>
                <a:spcPct val="90000"/>
              </a:lnSpc>
              <a:spcAft>
                <a:spcPts val="600"/>
              </a:spcAft>
              <a:buFont typeface="Arial" panose="020B0604020202020204" pitchFamily="34" charset="0"/>
              <a:buChar char="•"/>
            </a:pPr>
            <a:endParaRPr lang="en-US" sz="2800" b="1" dirty="0"/>
          </a:p>
          <a:p>
            <a:pPr defTabSz="914400">
              <a:lnSpc>
                <a:spcPct val="90000"/>
              </a:lnSpc>
              <a:spcAft>
                <a:spcPts val="600"/>
              </a:spcAft>
            </a:pPr>
            <a:r>
              <a:rPr lang="en-US" sz="2800" b="1" dirty="0"/>
              <a:t>£123bn </a:t>
            </a:r>
            <a:r>
              <a:rPr lang="en-US" sz="2800" dirty="0"/>
              <a:t>budget</a:t>
            </a:r>
          </a:p>
          <a:p>
            <a:pPr indent="-228600" defTabSz="914400">
              <a:lnSpc>
                <a:spcPct val="90000"/>
              </a:lnSpc>
              <a:spcAft>
                <a:spcPts val="600"/>
              </a:spcAft>
              <a:buFont typeface="Arial" panose="020B0604020202020204" pitchFamily="34" charset="0"/>
              <a:buChar char="•"/>
            </a:pPr>
            <a:endParaRPr lang="en-US" sz="2800" dirty="0"/>
          </a:p>
          <a:p>
            <a:pPr defTabSz="914400">
              <a:lnSpc>
                <a:spcPct val="90000"/>
              </a:lnSpc>
              <a:spcAft>
                <a:spcPts val="600"/>
              </a:spcAft>
            </a:pPr>
            <a:r>
              <a:rPr lang="en-US" sz="2800" b="1" dirty="0"/>
              <a:t>340m</a:t>
            </a:r>
            <a:r>
              <a:rPr lang="en-US" sz="2800" dirty="0"/>
              <a:t> GP visits per year </a:t>
            </a:r>
          </a:p>
          <a:p>
            <a:pPr indent="-228600" defTabSz="914400">
              <a:lnSpc>
                <a:spcPct val="90000"/>
              </a:lnSpc>
              <a:spcAft>
                <a:spcPts val="6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83063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C7B5C67-9DBF-4F30-AEE0-2FD62FACE280}"/>
              </a:ext>
            </a:extLst>
          </p:cNvPr>
          <p:cNvSpPr txBox="1">
            <a:spLocks/>
          </p:cNvSpPr>
          <p:nvPr/>
        </p:nvSpPr>
        <p:spPr>
          <a:xfrm>
            <a:off x="499790" y="423446"/>
            <a:ext cx="9257274" cy="83185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r>
              <a:rPr lang="en-GB" sz="3200" b="1" dirty="0">
                <a:latin typeface="+mn-lt"/>
              </a:rPr>
              <a:t>Despite pressures - the NHS is efficient, equitable, and continues to improve </a:t>
            </a:r>
          </a:p>
        </p:txBody>
      </p:sp>
      <p:sp>
        <p:nvSpPr>
          <p:cNvPr id="22" name="Text Placeholder 2">
            <a:extLst>
              <a:ext uri="{FF2B5EF4-FFF2-40B4-BE49-F238E27FC236}">
                <a16:creationId xmlns:a16="http://schemas.microsoft.com/office/drawing/2014/main" xmlns="" id="{856AD147-D866-49DA-B970-E0BE7D3E29B5}"/>
              </a:ext>
            </a:extLst>
          </p:cNvPr>
          <p:cNvSpPr txBox="1">
            <a:spLocks/>
          </p:cNvSpPr>
          <p:nvPr/>
        </p:nvSpPr>
        <p:spPr bwMode="auto">
          <a:xfrm>
            <a:off x="2566269" y="1678251"/>
            <a:ext cx="8063630" cy="146304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lgn="l" defTabSz="666734" rtl="0" eaLnBrk="1" fontAlgn="base" hangingPunct="1">
              <a:spcBef>
                <a:spcPct val="20000"/>
              </a:spcBef>
              <a:spcAft>
                <a:spcPct val="0"/>
              </a:spcAft>
              <a:defRPr sz="1200" b="1" baseline="0">
                <a:solidFill>
                  <a:schemeClr val="tx1"/>
                </a:solidFill>
                <a:latin typeface="+mn-lt"/>
                <a:ea typeface="+mn-ea"/>
                <a:cs typeface="+mn-cs"/>
              </a:defRPr>
            </a:lvl1pPr>
            <a:lvl2pPr marL="333367" indent="-166684" algn="l" defTabSz="666734" rtl="0" eaLnBrk="1" fontAlgn="base" hangingPunct="1">
              <a:spcBef>
                <a:spcPct val="20000"/>
              </a:spcBef>
              <a:spcAft>
                <a:spcPct val="0"/>
              </a:spcAft>
              <a:buClrTx/>
              <a:buChar char="•"/>
              <a:defRPr sz="1200">
                <a:solidFill>
                  <a:schemeClr val="tx1"/>
                </a:solidFill>
                <a:latin typeface="+mn-lt"/>
                <a:cs typeface="+mn-cs"/>
              </a:defRPr>
            </a:lvl2pPr>
            <a:lvl3pPr marL="666734" indent="-166684" algn="l" defTabSz="666734" rtl="0" eaLnBrk="1" fontAlgn="base" hangingPunct="1">
              <a:spcBef>
                <a:spcPct val="20000"/>
              </a:spcBef>
              <a:spcAft>
                <a:spcPct val="0"/>
              </a:spcAft>
              <a:buClrTx/>
              <a:buFont typeface="Arial" panose="020B0604020202020204" pitchFamily="34" charset="0"/>
              <a:buChar char="•"/>
              <a:defRPr sz="1200">
                <a:solidFill>
                  <a:schemeClr val="tx1"/>
                </a:solidFill>
                <a:latin typeface="+mn-lt"/>
                <a:cs typeface="+mn-cs"/>
              </a:defRPr>
            </a:lvl3pPr>
            <a:lvl4pPr marL="1003672" indent="-170256" algn="l" defTabSz="666734" rtl="0" eaLnBrk="1" fontAlgn="base" hangingPunct="1">
              <a:spcBef>
                <a:spcPct val="20000"/>
              </a:spcBef>
              <a:spcAft>
                <a:spcPct val="0"/>
              </a:spcAft>
              <a:buClrTx/>
              <a:buFont typeface="Trebuchet MS" pitchFamily="34" charset="0"/>
              <a:buChar char="–"/>
              <a:defRPr sz="1200">
                <a:solidFill>
                  <a:schemeClr val="tx1"/>
                </a:solidFill>
                <a:latin typeface="+mn-lt"/>
                <a:cs typeface="+mn-cs"/>
              </a:defRPr>
            </a:lvl4pPr>
            <a:lvl5pPr marL="1498960" indent="-165493" algn="l" defTabSz="666734" rtl="0" eaLnBrk="1" fontAlgn="base" hangingPunct="1">
              <a:spcBef>
                <a:spcPct val="20000"/>
              </a:spcBef>
              <a:spcAft>
                <a:spcPct val="0"/>
              </a:spcAft>
              <a:buClrTx/>
              <a:buFont typeface="Trebuchet MS" pitchFamily="34" charset="0"/>
              <a:buChar char="–"/>
              <a:defRPr sz="1200">
                <a:solidFill>
                  <a:schemeClr val="tx1"/>
                </a:solidFill>
                <a:latin typeface="+mn-lt"/>
                <a:cs typeface="+mn-cs"/>
              </a:defRPr>
            </a:lvl5pPr>
            <a:lvl6pPr marL="1841851"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6pPr>
            <a:lvl7pPr marL="2184743"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7pPr>
            <a:lvl8pPr marL="2527634"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8pPr>
            <a:lvl9pPr marL="2870525"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9pPr>
          </a:lstStyle>
          <a:p>
            <a:pPr marL="0" marR="0" lvl="0" indent="0" algn="l" defTabSz="666734" rtl="0" eaLnBrk="1" fontAlgn="base" latinLnBrk="0" hangingPunct="1">
              <a:lnSpc>
                <a:spcPct val="100000"/>
              </a:lnSpc>
              <a:spcBef>
                <a:spcPts val="450"/>
              </a:spcBef>
              <a:spcAft>
                <a:spcPct val="0"/>
              </a:spcAft>
              <a:buClrTx/>
              <a:buSzTx/>
              <a:buFontTx/>
              <a:buNone/>
              <a:tabLst/>
              <a:defRPr/>
            </a:pPr>
            <a:r>
              <a:rPr kumimoji="0" lang="en-GB" sz="1800" b="1" i="0" u="none" strike="noStrike" kern="0" cap="none" spc="0" normalizeH="0" baseline="0" noProof="0" dirty="0">
                <a:ln>
                  <a:noFill/>
                </a:ln>
                <a:solidFill>
                  <a:srgbClr val="0072C6"/>
                </a:solidFill>
                <a:effectLst/>
                <a:uLnTx/>
                <a:uFillTx/>
                <a:ea typeface="+mn-ea"/>
                <a:cs typeface="+mn-cs"/>
              </a:rPr>
              <a:t>The system operates under considerable pressure</a:t>
            </a:r>
          </a:p>
          <a:p>
            <a:pPr marL="128569" marR="0" lvl="0" indent="-128569" algn="l" defTabSz="6667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ea typeface="+mn-ea"/>
                <a:cs typeface="+mn-cs"/>
              </a:rPr>
              <a:t>Helps over 20 million mental health service users</a:t>
            </a:r>
            <a:r>
              <a:rPr kumimoji="0" lang="en-GB" sz="1800" b="0" i="0" u="none" strike="noStrike" kern="0" cap="none" spc="0" normalizeH="0" baseline="30000" noProof="0" dirty="0">
                <a:ln>
                  <a:noFill/>
                </a:ln>
                <a:solidFill>
                  <a:srgbClr val="000000"/>
                </a:solidFill>
                <a:effectLst/>
                <a:uLnTx/>
                <a:uFillTx/>
                <a:ea typeface="+mn-ea"/>
                <a:cs typeface="+mn-cs"/>
              </a:rPr>
              <a:t> </a:t>
            </a:r>
            <a:r>
              <a:rPr kumimoji="0" lang="en-GB" sz="1800" b="1" i="0" u="none" strike="noStrike" kern="0" cap="none" spc="0" normalizeH="0" baseline="0" noProof="0" dirty="0">
                <a:ln>
                  <a:noFill/>
                </a:ln>
                <a:solidFill>
                  <a:srgbClr val="000000"/>
                </a:solidFill>
                <a:effectLst/>
                <a:uLnTx/>
                <a:uFillTx/>
                <a:ea typeface="+mn-ea"/>
                <a:cs typeface="+mn-cs"/>
              </a:rPr>
              <a:t>a year</a:t>
            </a:r>
            <a:r>
              <a:rPr kumimoji="0" lang="en-GB" sz="1800" b="1" i="0" u="none" strike="noStrike" kern="0" cap="none" spc="0" normalizeH="0" baseline="30000" noProof="0" dirty="0">
                <a:ln>
                  <a:noFill/>
                </a:ln>
                <a:solidFill>
                  <a:srgbClr val="000000"/>
                </a:solidFill>
                <a:effectLst/>
                <a:uLnTx/>
                <a:uFillTx/>
                <a:ea typeface="+mn-ea"/>
                <a:cs typeface="+mn-cs"/>
              </a:rPr>
              <a:t>1</a:t>
            </a:r>
          </a:p>
          <a:p>
            <a:pPr marL="128569" marR="0" lvl="0" indent="-128569" algn="l" defTabSz="6667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ea typeface="+mn-ea"/>
                <a:cs typeface="+mn-cs"/>
              </a:rPr>
              <a:t>Conducts 5 million GP consultations </a:t>
            </a:r>
            <a:r>
              <a:rPr kumimoji="0" lang="en-GB" sz="1800" b="1" i="0" u="none" strike="noStrike" kern="0" cap="none" spc="0" normalizeH="0" baseline="0" noProof="0" dirty="0">
                <a:ln>
                  <a:noFill/>
                </a:ln>
                <a:solidFill>
                  <a:srgbClr val="000000"/>
                </a:solidFill>
                <a:effectLst/>
                <a:uLnTx/>
                <a:uFillTx/>
                <a:ea typeface="+mn-ea"/>
                <a:cs typeface="+mn-cs"/>
              </a:rPr>
              <a:t>per week</a:t>
            </a:r>
            <a:r>
              <a:rPr kumimoji="0" lang="en-GB" sz="1800" b="1" i="0" u="none" strike="noStrike" kern="0" cap="none" spc="0" normalizeH="0" baseline="30000" noProof="0" dirty="0">
                <a:ln>
                  <a:noFill/>
                </a:ln>
                <a:solidFill>
                  <a:srgbClr val="000000"/>
                </a:solidFill>
                <a:effectLst/>
                <a:uLnTx/>
                <a:uFillTx/>
                <a:ea typeface="+mn-ea"/>
                <a:cs typeface="+mn-cs"/>
              </a:rPr>
              <a:t>2</a:t>
            </a:r>
            <a:endParaRPr kumimoji="0" lang="en-GB" sz="1800" b="1" i="0" u="none" strike="noStrike" kern="0" cap="none" spc="0" normalizeH="0" baseline="0" noProof="0" dirty="0">
              <a:ln>
                <a:noFill/>
              </a:ln>
              <a:solidFill>
                <a:srgbClr val="000000"/>
              </a:solidFill>
              <a:effectLst/>
              <a:uLnTx/>
              <a:uFillTx/>
              <a:ea typeface="+mn-ea"/>
              <a:cs typeface="+mn-cs"/>
            </a:endParaRPr>
          </a:p>
          <a:p>
            <a:pPr marL="128569" marR="0" lvl="0" indent="-128569" algn="l" defTabSz="6667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ea typeface="+mn-ea"/>
                <a:cs typeface="+mn-cs"/>
              </a:rPr>
              <a:t>Serves over 1 million patients</a:t>
            </a:r>
            <a:r>
              <a:rPr kumimoji="0" lang="en-GB" sz="1800" b="0" i="0" u="none" strike="noStrike" kern="0" cap="none" spc="0" normalizeH="0" baseline="30000" noProof="0" dirty="0">
                <a:ln>
                  <a:noFill/>
                </a:ln>
                <a:solidFill>
                  <a:srgbClr val="000000"/>
                </a:solidFill>
                <a:effectLst/>
                <a:uLnTx/>
                <a:uFillTx/>
                <a:ea typeface="+mn-ea"/>
                <a:cs typeface="+mn-cs"/>
              </a:rPr>
              <a:t>3</a:t>
            </a:r>
            <a:r>
              <a:rPr kumimoji="0" lang="en-GB" sz="1800" b="0" i="0" u="none" strike="noStrike" kern="0" cap="none" spc="0" normalizeH="0" baseline="0" noProof="0" dirty="0">
                <a:ln>
                  <a:noFill/>
                </a:ln>
                <a:solidFill>
                  <a:srgbClr val="000000"/>
                </a:solidFill>
                <a:effectLst/>
                <a:uLnTx/>
                <a:uFillTx/>
                <a:ea typeface="+mn-ea"/>
                <a:cs typeface="+mn-cs"/>
              </a:rPr>
              <a:t>, delivers 1,900 babies</a:t>
            </a:r>
            <a:r>
              <a:rPr kumimoji="0" lang="en-GB" sz="1800" b="0" i="0" u="none" strike="noStrike" kern="0" cap="none" spc="0" normalizeH="0" baseline="30000" noProof="0" dirty="0">
                <a:ln>
                  <a:noFill/>
                </a:ln>
                <a:solidFill>
                  <a:srgbClr val="000000"/>
                </a:solidFill>
                <a:effectLst/>
                <a:uLnTx/>
                <a:uFillTx/>
                <a:ea typeface="+mn-ea"/>
                <a:cs typeface="+mn-cs"/>
              </a:rPr>
              <a:t>4</a:t>
            </a:r>
            <a:r>
              <a:rPr kumimoji="0" lang="en-GB" sz="1800" b="0" i="0" u="none" strike="noStrike" kern="0" cap="none" spc="0" normalizeH="0" baseline="0" noProof="0" dirty="0">
                <a:ln>
                  <a:noFill/>
                </a:ln>
                <a:solidFill>
                  <a:srgbClr val="000000"/>
                </a:solidFill>
                <a:effectLst/>
                <a:uLnTx/>
                <a:uFillTx/>
                <a:ea typeface="+mn-ea"/>
                <a:cs typeface="+mn-cs"/>
              </a:rPr>
              <a:t>, admits 64,000 people to A&amp;E</a:t>
            </a:r>
            <a:r>
              <a:rPr kumimoji="0" lang="en-GB" sz="1800" b="0" i="0" u="none" strike="noStrike" kern="0" cap="none" spc="0" normalizeH="0" baseline="30000" noProof="0" dirty="0">
                <a:ln>
                  <a:noFill/>
                </a:ln>
                <a:solidFill>
                  <a:srgbClr val="000000"/>
                </a:solidFill>
                <a:effectLst/>
                <a:uLnTx/>
                <a:uFillTx/>
                <a:ea typeface="+mn-ea"/>
                <a:cs typeface="+mn-cs"/>
              </a:rPr>
              <a:t>1</a:t>
            </a:r>
            <a:r>
              <a:rPr kumimoji="0" lang="en-GB" sz="1800" b="0" i="0" u="none" strike="noStrike" kern="0" cap="none" spc="0" normalizeH="0" baseline="0" noProof="0" dirty="0">
                <a:ln>
                  <a:noFill/>
                </a:ln>
                <a:solidFill>
                  <a:srgbClr val="000000"/>
                </a:solidFill>
                <a:effectLst/>
                <a:uLnTx/>
                <a:uFillTx/>
                <a:ea typeface="+mn-ea"/>
                <a:cs typeface="+mn-cs"/>
              </a:rPr>
              <a:t>, completes 28,000 operations </a:t>
            </a:r>
            <a:r>
              <a:rPr kumimoji="0" lang="en-GB" sz="1800" b="1" i="0" u="none" strike="noStrike" kern="0" cap="none" spc="0" normalizeH="0" baseline="0" noProof="0" dirty="0">
                <a:ln>
                  <a:noFill/>
                </a:ln>
                <a:solidFill>
                  <a:srgbClr val="000000"/>
                </a:solidFill>
                <a:effectLst/>
                <a:uLnTx/>
                <a:uFillTx/>
                <a:ea typeface="+mn-ea"/>
                <a:cs typeface="+mn-cs"/>
              </a:rPr>
              <a:t>a day</a:t>
            </a:r>
            <a:r>
              <a:rPr kumimoji="0" lang="en-GB" sz="1800" b="1" i="0" u="none" strike="noStrike" kern="0" cap="none" spc="0" normalizeH="0" baseline="30000" noProof="0" dirty="0">
                <a:ln>
                  <a:noFill/>
                </a:ln>
                <a:solidFill>
                  <a:srgbClr val="000000"/>
                </a:solidFill>
                <a:effectLst/>
                <a:uLnTx/>
                <a:uFillTx/>
                <a:ea typeface="+mn-ea"/>
                <a:cs typeface="+mn-cs"/>
              </a:rPr>
              <a:t>1</a:t>
            </a:r>
            <a:endParaRPr kumimoji="0" lang="en-GB" sz="1800" b="1" i="0" u="none" strike="noStrike" kern="0" cap="none" spc="0" normalizeH="0" baseline="0" noProof="0" dirty="0">
              <a:ln>
                <a:noFill/>
              </a:ln>
              <a:solidFill>
                <a:srgbClr val="000000"/>
              </a:solidFill>
              <a:effectLst/>
              <a:uLnTx/>
              <a:uFillTx/>
              <a:ea typeface="+mn-ea"/>
              <a:cs typeface="+mn-cs"/>
            </a:endParaRPr>
          </a:p>
        </p:txBody>
      </p:sp>
      <p:sp>
        <p:nvSpPr>
          <p:cNvPr id="23" name="Rectangle 22">
            <a:extLst>
              <a:ext uri="{FF2B5EF4-FFF2-40B4-BE49-F238E27FC236}">
                <a16:creationId xmlns:a16="http://schemas.microsoft.com/office/drawing/2014/main" xmlns="" id="{48454636-6E15-4672-B741-C1BA17BBCD9F}"/>
              </a:ext>
            </a:extLst>
          </p:cNvPr>
          <p:cNvSpPr/>
          <p:nvPr/>
        </p:nvSpPr>
        <p:spPr>
          <a:xfrm>
            <a:off x="417672" y="1482044"/>
            <a:ext cx="5332196" cy="392415"/>
          </a:xfrm>
          <a:prstGeom prst="rect">
            <a:avLst/>
          </a:prstGeom>
        </p:spPr>
        <p:txBody>
          <a:bodyPr vert="horz" lIns="68572" tIns="34286" rIns="68572" bIns="34286" rtlCol="0" anchor="ctr">
            <a:normAutofit/>
          </a:bodyPr>
          <a:lstStyle/>
          <a:p>
            <a:pPr defTabSz="914400" fontAlgn="base">
              <a:spcBef>
                <a:spcPct val="0"/>
              </a:spcBef>
            </a:pPr>
            <a:endParaRPr lang="en-GB" sz="900" i="1" dirty="0">
              <a:solidFill>
                <a:srgbClr val="0072C6"/>
              </a:solidFill>
              <a:cs typeface="Arial"/>
            </a:endParaRPr>
          </a:p>
        </p:txBody>
      </p:sp>
      <p:sp>
        <p:nvSpPr>
          <p:cNvPr id="24" name="Rectangle 23">
            <a:extLst>
              <a:ext uri="{FF2B5EF4-FFF2-40B4-BE49-F238E27FC236}">
                <a16:creationId xmlns:a16="http://schemas.microsoft.com/office/drawing/2014/main" xmlns="" id="{D2582250-DD50-4025-8108-A2386A87A299}"/>
              </a:ext>
            </a:extLst>
          </p:cNvPr>
          <p:cNvSpPr/>
          <p:nvPr/>
        </p:nvSpPr>
        <p:spPr>
          <a:xfrm>
            <a:off x="1724955" y="3373901"/>
            <a:ext cx="5332196" cy="392415"/>
          </a:xfrm>
          <a:prstGeom prst="rect">
            <a:avLst/>
          </a:prstGeom>
        </p:spPr>
        <p:txBody>
          <a:bodyPr vert="horz" lIns="68572" tIns="34286" rIns="68572" bIns="34286" rtlCol="0" anchor="ctr">
            <a:normAutofit/>
          </a:bodyPr>
          <a:lstStyle/>
          <a:p>
            <a:pPr defTabSz="914400" fontAlgn="base">
              <a:spcBef>
                <a:spcPct val="0"/>
              </a:spcBef>
            </a:pPr>
            <a:endParaRPr lang="en-GB" sz="900" i="1" dirty="0">
              <a:solidFill>
                <a:srgbClr val="0072C6"/>
              </a:solidFill>
              <a:cs typeface="Arial"/>
            </a:endParaRPr>
          </a:p>
        </p:txBody>
      </p:sp>
      <p:sp>
        <p:nvSpPr>
          <p:cNvPr id="25" name="Text Placeholder 2">
            <a:extLst>
              <a:ext uri="{FF2B5EF4-FFF2-40B4-BE49-F238E27FC236}">
                <a16:creationId xmlns:a16="http://schemas.microsoft.com/office/drawing/2014/main" xmlns="" id="{49A6736F-C363-4573-8A17-8C00C8D9704E}"/>
              </a:ext>
            </a:extLst>
          </p:cNvPr>
          <p:cNvSpPr txBox="1">
            <a:spLocks/>
          </p:cNvSpPr>
          <p:nvPr/>
        </p:nvSpPr>
        <p:spPr bwMode="auto">
          <a:xfrm>
            <a:off x="2555436" y="3377751"/>
            <a:ext cx="8063630" cy="112306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lgn="l" defTabSz="666734" rtl="0" eaLnBrk="1" fontAlgn="base" hangingPunct="1">
              <a:spcBef>
                <a:spcPct val="20000"/>
              </a:spcBef>
              <a:spcAft>
                <a:spcPct val="0"/>
              </a:spcAft>
              <a:defRPr sz="1200" b="1" baseline="0">
                <a:solidFill>
                  <a:schemeClr val="tx1"/>
                </a:solidFill>
                <a:latin typeface="+mn-lt"/>
                <a:ea typeface="+mn-ea"/>
                <a:cs typeface="+mn-cs"/>
              </a:defRPr>
            </a:lvl1pPr>
            <a:lvl2pPr marL="333367" indent="-166684" algn="l" defTabSz="666734" rtl="0" eaLnBrk="1" fontAlgn="base" hangingPunct="1">
              <a:spcBef>
                <a:spcPct val="20000"/>
              </a:spcBef>
              <a:spcAft>
                <a:spcPct val="0"/>
              </a:spcAft>
              <a:buClrTx/>
              <a:buChar char="•"/>
              <a:defRPr sz="1200">
                <a:solidFill>
                  <a:schemeClr val="tx1"/>
                </a:solidFill>
                <a:latin typeface="+mn-lt"/>
                <a:cs typeface="+mn-cs"/>
              </a:defRPr>
            </a:lvl2pPr>
            <a:lvl3pPr marL="666734" indent="-166684" algn="l" defTabSz="666734" rtl="0" eaLnBrk="1" fontAlgn="base" hangingPunct="1">
              <a:spcBef>
                <a:spcPct val="20000"/>
              </a:spcBef>
              <a:spcAft>
                <a:spcPct val="0"/>
              </a:spcAft>
              <a:buClrTx/>
              <a:buFont typeface="Arial" panose="020B0604020202020204" pitchFamily="34" charset="0"/>
              <a:buChar char="•"/>
              <a:defRPr sz="1200">
                <a:solidFill>
                  <a:schemeClr val="tx1"/>
                </a:solidFill>
                <a:latin typeface="+mn-lt"/>
                <a:cs typeface="+mn-cs"/>
              </a:defRPr>
            </a:lvl3pPr>
            <a:lvl4pPr marL="1003672" indent="-170256" algn="l" defTabSz="666734" rtl="0" eaLnBrk="1" fontAlgn="base" hangingPunct="1">
              <a:spcBef>
                <a:spcPct val="20000"/>
              </a:spcBef>
              <a:spcAft>
                <a:spcPct val="0"/>
              </a:spcAft>
              <a:buClrTx/>
              <a:buFont typeface="Trebuchet MS" pitchFamily="34" charset="0"/>
              <a:buChar char="–"/>
              <a:defRPr sz="1200">
                <a:solidFill>
                  <a:schemeClr val="tx1"/>
                </a:solidFill>
                <a:latin typeface="+mn-lt"/>
                <a:cs typeface="+mn-cs"/>
              </a:defRPr>
            </a:lvl4pPr>
            <a:lvl5pPr marL="1498960" indent="-165493" algn="l" defTabSz="666734" rtl="0" eaLnBrk="1" fontAlgn="base" hangingPunct="1">
              <a:spcBef>
                <a:spcPct val="20000"/>
              </a:spcBef>
              <a:spcAft>
                <a:spcPct val="0"/>
              </a:spcAft>
              <a:buClrTx/>
              <a:buFont typeface="Trebuchet MS" pitchFamily="34" charset="0"/>
              <a:buChar char="–"/>
              <a:defRPr sz="1200">
                <a:solidFill>
                  <a:schemeClr val="tx1"/>
                </a:solidFill>
                <a:latin typeface="+mn-lt"/>
                <a:cs typeface="+mn-cs"/>
              </a:defRPr>
            </a:lvl5pPr>
            <a:lvl6pPr marL="1841851"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6pPr>
            <a:lvl7pPr marL="2184743"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7pPr>
            <a:lvl8pPr marL="2527634"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8pPr>
            <a:lvl9pPr marL="2870525"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9pPr>
          </a:lstStyle>
          <a:p>
            <a:pPr>
              <a:spcBef>
                <a:spcPts val="450"/>
              </a:spcBef>
            </a:pPr>
            <a:r>
              <a:rPr lang="en-GB" sz="1800" dirty="0">
                <a:solidFill>
                  <a:srgbClr val="0072C6"/>
                </a:solidFill>
              </a:rPr>
              <a:t>We continue to improve in specific areas </a:t>
            </a:r>
          </a:p>
          <a:p>
            <a:pPr marL="129760" lvl="1" indent="-129760">
              <a:buFont typeface="Arial"/>
              <a:buChar char="•"/>
            </a:pPr>
            <a:r>
              <a:rPr lang="en-GB" sz="1800" dirty="0">
                <a:solidFill>
                  <a:srgbClr val="000000"/>
                </a:solidFill>
              </a:rPr>
              <a:t>Waiting times are lower than a decade ago (although slowly rising)</a:t>
            </a:r>
            <a:r>
              <a:rPr lang="en-GB" sz="1800" baseline="30000" dirty="0">
                <a:solidFill>
                  <a:srgbClr val="000000"/>
                </a:solidFill>
              </a:rPr>
              <a:t>7</a:t>
            </a:r>
            <a:endParaRPr lang="en-GB" sz="1800" dirty="0">
              <a:solidFill>
                <a:srgbClr val="000000"/>
              </a:solidFill>
            </a:endParaRPr>
          </a:p>
          <a:p>
            <a:pPr marL="129760" lvl="1" indent="-129760">
              <a:buFont typeface="Arial"/>
              <a:buChar char="•"/>
            </a:pPr>
            <a:r>
              <a:rPr lang="en-GB" sz="1800" dirty="0">
                <a:solidFill>
                  <a:srgbClr val="000000"/>
                </a:solidFill>
              </a:rPr>
              <a:t>Annual cancer survival rates are improving</a:t>
            </a:r>
            <a:r>
              <a:rPr lang="en-GB" sz="1800" baseline="30000" dirty="0">
                <a:solidFill>
                  <a:srgbClr val="000000"/>
                </a:solidFill>
              </a:rPr>
              <a:t>8</a:t>
            </a:r>
          </a:p>
          <a:p>
            <a:pPr marL="129760" lvl="1" indent="-129760">
              <a:buFont typeface="Arial"/>
              <a:buChar char="•"/>
            </a:pPr>
            <a:r>
              <a:rPr lang="en-GB" sz="1800" dirty="0">
                <a:solidFill>
                  <a:srgbClr val="000000"/>
                </a:solidFill>
              </a:rPr>
              <a:t>Heart attack and stroke deaths have tumbled (total CVD mortality is down 68% since 1980)</a:t>
            </a:r>
            <a:r>
              <a:rPr lang="en-GB" sz="1800" baseline="30000" dirty="0">
                <a:solidFill>
                  <a:srgbClr val="000000"/>
                </a:solidFill>
              </a:rPr>
              <a:t>7</a:t>
            </a:r>
            <a:endParaRPr lang="en-GB" sz="1800" dirty="0">
              <a:solidFill>
                <a:srgbClr val="000000"/>
              </a:solidFill>
            </a:endParaRPr>
          </a:p>
        </p:txBody>
      </p:sp>
      <p:sp>
        <p:nvSpPr>
          <p:cNvPr id="26" name="Rectangle 25">
            <a:extLst>
              <a:ext uri="{FF2B5EF4-FFF2-40B4-BE49-F238E27FC236}">
                <a16:creationId xmlns:a16="http://schemas.microsoft.com/office/drawing/2014/main" xmlns="" id="{EBE688C2-2A20-45D7-ADEA-A2ABAA740A90}"/>
              </a:ext>
            </a:extLst>
          </p:cNvPr>
          <p:cNvSpPr/>
          <p:nvPr/>
        </p:nvSpPr>
        <p:spPr>
          <a:xfrm>
            <a:off x="1731425" y="4590503"/>
            <a:ext cx="5332196" cy="392415"/>
          </a:xfrm>
          <a:prstGeom prst="rect">
            <a:avLst/>
          </a:prstGeom>
        </p:spPr>
        <p:txBody>
          <a:bodyPr vert="horz" lIns="68572" tIns="34286" rIns="68572" bIns="34286" rtlCol="0" anchor="ctr">
            <a:normAutofit/>
          </a:bodyPr>
          <a:lstStyle/>
          <a:p>
            <a:pPr defTabSz="914400" fontAlgn="base">
              <a:spcBef>
                <a:spcPct val="0"/>
              </a:spcBef>
            </a:pPr>
            <a:endParaRPr lang="en-GB" sz="900" i="1" dirty="0">
              <a:solidFill>
                <a:srgbClr val="0072C6"/>
              </a:solidFill>
              <a:cs typeface="Arial"/>
            </a:endParaRPr>
          </a:p>
        </p:txBody>
      </p:sp>
      <p:pic>
        <p:nvPicPr>
          <p:cNvPr id="27" name="Picture 26">
            <a:extLst>
              <a:ext uri="{FF2B5EF4-FFF2-40B4-BE49-F238E27FC236}">
                <a16:creationId xmlns:a16="http://schemas.microsoft.com/office/drawing/2014/main" xmlns="" id="{2D8FEED4-065E-4F55-BD5A-6EC35AE0A4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8728" y="3145634"/>
            <a:ext cx="806709" cy="806709"/>
          </a:xfrm>
          <a:prstGeom prst="rect">
            <a:avLst/>
          </a:prstGeom>
        </p:spPr>
      </p:pic>
      <p:sp>
        <p:nvSpPr>
          <p:cNvPr id="28" name="Text Placeholder 2">
            <a:extLst>
              <a:ext uri="{FF2B5EF4-FFF2-40B4-BE49-F238E27FC236}">
                <a16:creationId xmlns:a16="http://schemas.microsoft.com/office/drawing/2014/main" xmlns="" id="{B1F1CA92-7FDE-4B8B-9AC6-BC0FA0F7C82E}"/>
              </a:ext>
            </a:extLst>
          </p:cNvPr>
          <p:cNvSpPr txBox="1">
            <a:spLocks/>
          </p:cNvSpPr>
          <p:nvPr/>
        </p:nvSpPr>
        <p:spPr bwMode="auto">
          <a:xfrm>
            <a:off x="2548966" y="5136137"/>
            <a:ext cx="8063630" cy="146304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lgn="l" defTabSz="666734" rtl="0" eaLnBrk="1" fontAlgn="base" hangingPunct="1">
              <a:spcBef>
                <a:spcPct val="20000"/>
              </a:spcBef>
              <a:spcAft>
                <a:spcPct val="0"/>
              </a:spcAft>
              <a:defRPr sz="1200" b="1" baseline="0">
                <a:solidFill>
                  <a:schemeClr val="tx1"/>
                </a:solidFill>
                <a:latin typeface="+mn-lt"/>
                <a:ea typeface="+mn-ea"/>
                <a:cs typeface="+mn-cs"/>
              </a:defRPr>
            </a:lvl1pPr>
            <a:lvl2pPr marL="333367" indent="-166684" algn="l" defTabSz="666734" rtl="0" eaLnBrk="1" fontAlgn="base" hangingPunct="1">
              <a:spcBef>
                <a:spcPct val="20000"/>
              </a:spcBef>
              <a:spcAft>
                <a:spcPct val="0"/>
              </a:spcAft>
              <a:buClrTx/>
              <a:buChar char="•"/>
              <a:defRPr sz="1200">
                <a:solidFill>
                  <a:schemeClr val="tx1"/>
                </a:solidFill>
                <a:latin typeface="+mn-lt"/>
                <a:cs typeface="+mn-cs"/>
              </a:defRPr>
            </a:lvl2pPr>
            <a:lvl3pPr marL="666734" indent="-166684" algn="l" defTabSz="666734" rtl="0" eaLnBrk="1" fontAlgn="base" hangingPunct="1">
              <a:spcBef>
                <a:spcPct val="20000"/>
              </a:spcBef>
              <a:spcAft>
                <a:spcPct val="0"/>
              </a:spcAft>
              <a:buClrTx/>
              <a:buFont typeface="Arial" panose="020B0604020202020204" pitchFamily="34" charset="0"/>
              <a:buChar char="•"/>
              <a:defRPr sz="1200">
                <a:solidFill>
                  <a:schemeClr val="tx1"/>
                </a:solidFill>
                <a:latin typeface="+mn-lt"/>
                <a:cs typeface="+mn-cs"/>
              </a:defRPr>
            </a:lvl3pPr>
            <a:lvl4pPr marL="1003672" indent="-170256" algn="l" defTabSz="666734" rtl="0" eaLnBrk="1" fontAlgn="base" hangingPunct="1">
              <a:spcBef>
                <a:spcPct val="20000"/>
              </a:spcBef>
              <a:spcAft>
                <a:spcPct val="0"/>
              </a:spcAft>
              <a:buClrTx/>
              <a:buFont typeface="Trebuchet MS" pitchFamily="34" charset="0"/>
              <a:buChar char="–"/>
              <a:defRPr sz="1200">
                <a:solidFill>
                  <a:schemeClr val="tx1"/>
                </a:solidFill>
                <a:latin typeface="+mn-lt"/>
                <a:cs typeface="+mn-cs"/>
              </a:defRPr>
            </a:lvl4pPr>
            <a:lvl5pPr marL="1498960" indent="-165493" algn="l" defTabSz="666734" rtl="0" eaLnBrk="1" fontAlgn="base" hangingPunct="1">
              <a:spcBef>
                <a:spcPct val="20000"/>
              </a:spcBef>
              <a:spcAft>
                <a:spcPct val="0"/>
              </a:spcAft>
              <a:buClrTx/>
              <a:buFont typeface="Trebuchet MS" pitchFamily="34" charset="0"/>
              <a:buChar char="–"/>
              <a:defRPr sz="1200">
                <a:solidFill>
                  <a:schemeClr val="tx1"/>
                </a:solidFill>
                <a:latin typeface="+mn-lt"/>
                <a:cs typeface="+mn-cs"/>
              </a:defRPr>
            </a:lvl5pPr>
            <a:lvl6pPr marL="1841851"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6pPr>
            <a:lvl7pPr marL="2184743"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7pPr>
            <a:lvl8pPr marL="2527634"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8pPr>
            <a:lvl9pPr marL="2870525" indent="-165493" algn="l" defTabSz="666734" rtl="0" eaLnBrk="1" fontAlgn="base" hangingPunct="1">
              <a:spcBef>
                <a:spcPct val="20000"/>
              </a:spcBef>
              <a:spcAft>
                <a:spcPct val="0"/>
              </a:spcAft>
              <a:buClr>
                <a:schemeClr val="tx2"/>
              </a:buClr>
              <a:buFont typeface="Trebuchet MS" pitchFamily="34" charset="0"/>
              <a:buChar char="–"/>
              <a:defRPr sz="1200">
                <a:solidFill>
                  <a:schemeClr val="tx1"/>
                </a:solidFill>
                <a:latin typeface="+mn-lt"/>
                <a:cs typeface="+mn-cs"/>
              </a:defRPr>
            </a:lvl9pPr>
          </a:lstStyle>
          <a:p>
            <a:pPr>
              <a:spcBef>
                <a:spcPts val="450"/>
              </a:spcBef>
            </a:pPr>
            <a:r>
              <a:rPr lang="en-GB" sz="1800" dirty="0">
                <a:solidFill>
                  <a:srgbClr val="0072C6"/>
                </a:solidFill>
              </a:rPr>
              <a:t>The NHS is more efficient than the rest of the economy</a:t>
            </a:r>
            <a:endParaRPr lang="en-GB" sz="1800" baseline="30000" dirty="0">
              <a:solidFill>
                <a:srgbClr val="0072C6"/>
              </a:solidFill>
            </a:endParaRPr>
          </a:p>
          <a:p>
            <a:pPr marL="129760" lvl="1" indent="-129760"/>
            <a:r>
              <a:rPr lang="en-GB" sz="1800" dirty="0">
                <a:solidFill>
                  <a:srgbClr val="000000"/>
                </a:solidFill>
              </a:rPr>
              <a:t>In 2016-17 healthcare productivity grew by 3.0%, more than treble the rate achieved across the wider UK economy </a:t>
            </a:r>
          </a:p>
        </p:txBody>
      </p:sp>
      <p:pic>
        <p:nvPicPr>
          <p:cNvPr id="29" name="Picture 28">
            <a:extLst>
              <a:ext uri="{FF2B5EF4-FFF2-40B4-BE49-F238E27FC236}">
                <a16:creationId xmlns:a16="http://schemas.microsoft.com/office/drawing/2014/main" xmlns="" id="{FDA8EBA2-4D3F-43F2-A535-F33577E7FC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258" y="4889952"/>
            <a:ext cx="806709" cy="806709"/>
          </a:xfrm>
          <a:prstGeom prst="rect">
            <a:avLst/>
          </a:prstGeom>
        </p:spPr>
      </p:pic>
      <p:pic>
        <p:nvPicPr>
          <p:cNvPr id="30" name="Picture 29">
            <a:extLst>
              <a:ext uri="{FF2B5EF4-FFF2-40B4-BE49-F238E27FC236}">
                <a16:creationId xmlns:a16="http://schemas.microsoft.com/office/drawing/2014/main" xmlns="" id="{68E9A884-0BBC-4CF6-8BC1-91A1B3CB4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258" y="1436409"/>
            <a:ext cx="806709" cy="806709"/>
          </a:xfrm>
          <a:prstGeom prst="rect">
            <a:avLst/>
          </a:prstGeom>
        </p:spPr>
      </p:pic>
    </p:spTree>
    <p:extLst>
      <p:ext uri="{BB962C8B-B14F-4D97-AF65-F5344CB8AC3E}">
        <p14:creationId xmlns:p14="http://schemas.microsoft.com/office/powerpoint/2010/main" val="1781286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result for NHS capital">
            <a:extLst>
              <a:ext uri="{FF2B5EF4-FFF2-40B4-BE49-F238E27FC236}">
                <a16:creationId xmlns:a16="http://schemas.microsoft.com/office/drawing/2014/main" xmlns="" id="{5E7A5232-3DB7-45CC-92C2-48297F8B014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339" r="-2" b="4572"/>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xmlns="" id="{2A457188-B85A-4072-ABA1-51F2089A8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3" r="-1" b="-1"/>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2A349FAF-07B8-4A92-AF20-5B97AD198907}"/>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4000" kern="1200">
                <a:solidFill>
                  <a:srgbClr val="000000"/>
                </a:solidFill>
                <a:latin typeface="+mj-lt"/>
                <a:ea typeface="+mj-ea"/>
                <a:cs typeface="+mj-cs"/>
              </a:rPr>
              <a:t>Current challenges… </a:t>
            </a:r>
          </a:p>
        </p:txBody>
      </p:sp>
      <p:sp>
        <p:nvSpPr>
          <p:cNvPr id="4" name="TextBox 3">
            <a:extLst>
              <a:ext uri="{FF2B5EF4-FFF2-40B4-BE49-F238E27FC236}">
                <a16:creationId xmlns:a16="http://schemas.microsoft.com/office/drawing/2014/main" xmlns="" id="{EA4EAC8C-DF67-40E0-9E46-E40974F63C03}"/>
              </a:ext>
            </a:extLst>
          </p:cNvPr>
          <p:cNvSpPr txBox="1"/>
          <p:nvPr/>
        </p:nvSpPr>
        <p:spPr>
          <a:xfrm>
            <a:off x="804997" y="2272143"/>
            <a:ext cx="4803637" cy="3788830"/>
          </a:xfrm>
          <a:prstGeom prst="rect">
            <a:avLst/>
          </a:prstGeom>
        </p:spPr>
        <p:txBody>
          <a:bodyPr vert="horz" lIns="91440" tIns="45720" rIns="91440" bIns="45720" rtlCol="0" anchor="ctr">
            <a:normAutofit/>
          </a:bodyPr>
          <a:lstStyle/>
          <a:p>
            <a:pPr marL="57150" indent="-228600" defTabSz="914400">
              <a:lnSpc>
                <a:spcPct val="90000"/>
              </a:lnSpc>
              <a:spcAft>
                <a:spcPts val="600"/>
              </a:spcAft>
              <a:buFont typeface="Arial" panose="020B0604020202020204" pitchFamily="34" charset="0"/>
              <a:buChar char="•"/>
            </a:pPr>
            <a:r>
              <a:rPr lang="en-US" sz="1900" b="1">
                <a:solidFill>
                  <a:srgbClr val="000000"/>
                </a:solidFill>
              </a:rPr>
              <a:t>Ageing population </a:t>
            </a:r>
            <a:r>
              <a:rPr lang="en-US" sz="1900">
                <a:solidFill>
                  <a:srgbClr val="000000"/>
                </a:solidFill>
              </a:rPr>
              <a:t>and shifting disease burden to</a:t>
            </a:r>
            <a:r>
              <a:rPr lang="en-US" sz="1900" b="1">
                <a:solidFill>
                  <a:srgbClr val="000000"/>
                </a:solidFill>
              </a:rPr>
              <a:t> long term conditions </a:t>
            </a:r>
          </a:p>
          <a:p>
            <a:pPr marL="285750" indent="-228600" defTabSz="914400">
              <a:lnSpc>
                <a:spcPct val="90000"/>
              </a:lnSpc>
              <a:spcAft>
                <a:spcPts val="600"/>
              </a:spcAft>
              <a:buFont typeface="Arial" panose="020B0604020202020204" pitchFamily="34" charset="0"/>
              <a:buChar char="•"/>
            </a:pPr>
            <a:endParaRPr lang="en-US" sz="1900">
              <a:solidFill>
                <a:srgbClr val="000000"/>
              </a:solidFill>
            </a:endParaRPr>
          </a:p>
          <a:p>
            <a:pPr marL="57150" indent="-228600" defTabSz="914400">
              <a:lnSpc>
                <a:spcPct val="90000"/>
              </a:lnSpc>
              <a:spcAft>
                <a:spcPts val="600"/>
              </a:spcAft>
              <a:buFont typeface="Arial" panose="020B0604020202020204" pitchFamily="34" charset="0"/>
              <a:buChar char="•"/>
            </a:pPr>
            <a:r>
              <a:rPr lang="en-US" sz="1900" b="1">
                <a:solidFill>
                  <a:srgbClr val="000000"/>
                </a:solidFill>
              </a:rPr>
              <a:t>Workforce</a:t>
            </a:r>
            <a:r>
              <a:rPr lang="en-US" sz="1900">
                <a:solidFill>
                  <a:srgbClr val="000000"/>
                </a:solidFill>
              </a:rPr>
              <a:t> – 100,000 vacant positions </a:t>
            </a:r>
          </a:p>
          <a:p>
            <a:pPr marL="285750" indent="-228600" defTabSz="914400">
              <a:lnSpc>
                <a:spcPct val="90000"/>
              </a:lnSpc>
              <a:spcAft>
                <a:spcPts val="600"/>
              </a:spcAft>
              <a:buFont typeface="Arial" panose="020B0604020202020204" pitchFamily="34" charset="0"/>
              <a:buChar char="•"/>
            </a:pPr>
            <a:endParaRPr lang="en-US" sz="1900">
              <a:solidFill>
                <a:srgbClr val="000000"/>
              </a:solidFill>
            </a:endParaRPr>
          </a:p>
          <a:p>
            <a:pPr marL="57150" indent="-228600" defTabSz="914400">
              <a:lnSpc>
                <a:spcPct val="90000"/>
              </a:lnSpc>
              <a:spcAft>
                <a:spcPts val="600"/>
              </a:spcAft>
              <a:buFont typeface="Arial" panose="020B0604020202020204" pitchFamily="34" charset="0"/>
              <a:buChar char="•"/>
            </a:pPr>
            <a:r>
              <a:rPr lang="en-US" sz="1900" b="1">
                <a:solidFill>
                  <a:srgbClr val="000000"/>
                </a:solidFill>
              </a:rPr>
              <a:t>Social care </a:t>
            </a:r>
            <a:r>
              <a:rPr lang="en-US" sz="1900">
                <a:solidFill>
                  <a:srgbClr val="000000"/>
                </a:solidFill>
              </a:rPr>
              <a:t>– severe financial and workforce pressures </a:t>
            </a:r>
          </a:p>
          <a:p>
            <a:pPr marL="285750" indent="-228600" defTabSz="914400">
              <a:lnSpc>
                <a:spcPct val="90000"/>
              </a:lnSpc>
              <a:spcAft>
                <a:spcPts val="600"/>
              </a:spcAft>
              <a:buFont typeface="Arial" panose="020B0604020202020204" pitchFamily="34" charset="0"/>
              <a:buChar char="•"/>
            </a:pPr>
            <a:endParaRPr lang="en-US" sz="1900">
              <a:solidFill>
                <a:srgbClr val="000000"/>
              </a:solidFill>
            </a:endParaRPr>
          </a:p>
          <a:p>
            <a:pPr marL="57150" indent="-228600" defTabSz="914400">
              <a:lnSpc>
                <a:spcPct val="90000"/>
              </a:lnSpc>
              <a:spcAft>
                <a:spcPts val="600"/>
              </a:spcAft>
              <a:buFont typeface="Arial" panose="020B0604020202020204" pitchFamily="34" charset="0"/>
              <a:buChar char="•"/>
            </a:pPr>
            <a:r>
              <a:rPr lang="en-US" sz="1900" b="1">
                <a:solidFill>
                  <a:srgbClr val="000000"/>
                </a:solidFill>
              </a:rPr>
              <a:t>Capital</a:t>
            </a:r>
            <a:r>
              <a:rPr lang="en-US" sz="1900">
                <a:solidFill>
                  <a:srgbClr val="000000"/>
                </a:solidFill>
              </a:rPr>
              <a:t> – backlog of improvements required </a:t>
            </a:r>
          </a:p>
          <a:p>
            <a:pPr marL="285750" indent="-228600" defTabSz="914400">
              <a:lnSpc>
                <a:spcPct val="90000"/>
              </a:lnSpc>
              <a:spcAft>
                <a:spcPts val="600"/>
              </a:spcAft>
              <a:buFont typeface="Arial" panose="020B0604020202020204" pitchFamily="34" charset="0"/>
              <a:buChar char="•"/>
            </a:pPr>
            <a:endParaRPr lang="en-US" sz="1900">
              <a:solidFill>
                <a:srgbClr val="000000"/>
              </a:solidFill>
            </a:endParaRPr>
          </a:p>
          <a:p>
            <a:pPr marL="57150" indent="-228600" defTabSz="914400">
              <a:lnSpc>
                <a:spcPct val="90000"/>
              </a:lnSpc>
              <a:spcAft>
                <a:spcPts val="600"/>
              </a:spcAft>
              <a:buFont typeface="Arial" panose="020B0604020202020204" pitchFamily="34" charset="0"/>
              <a:buChar char="•"/>
            </a:pPr>
            <a:r>
              <a:rPr lang="en-US" sz="1900" b="1">
                <a:solidFill>
                  <a:srgbClr val="000000"/>
                </a:solidFill>
              </a:rPr>
              <a:t>EU Exit</a:t>
            </a:r>
            <a:r>
              <a:rPr lang="en-US" sz="1900">
                <a:solidFill>
                  <a:srgbClr val="000000"/>
                </a:solidFill>
              </a:rPr>
              <a:t> </a:t>
            </a:r>
          </a:p>
        </p:txBody>
      </p:sp>
    </p:spTree>
    <p:extLst>
      <p:ext uri="{BB962C8B-B14F-4D97-AF65-F5344CB8AC3E}">
        <p14:creationId xmlns:p14="http://schemas.microsoft.com/office/powerpoint/2010/main" val="788170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type="chart" sz="quarter" idx="19"/>
            <p:extLst>
              <p:ext uri="{D42A27DB-BD31-4B8C-83A1-F6EECF244321}">
                <p14:modId xmlns:p14="http://schemas.microsoft.com/office/powerpoint/2010/main" val="4223223095"/>
              </p:ext>
            </p:extLst>
          </p:nvPr>
        </p:nvGraphicFramePr>
        <p:xfrm>
          <a:off x="1470990" y="927652"/>
          <a:ext cx="9316276" cy="4770781"/>
        </p:xfrm>
        <a:graphic>
          <a:graphicData uri="http://schemas.openxmlformats.org/drawingml/2006/table">
            <a:tbl>
              <a:tblPr firstRow="1" firstCol="1">
                <a:tableStyleId>{69012ECD-51FC-41F1-AA8D-1B2483CD663E}</a:tableStyleId>
              </a:tblPr>
              <a:tblGrid>
                <a:gridCol w="2266138">
                  <a:extLst>
                    <a:ext uri="{9D8B030D-6E8A-4147-A177-3AD203B41FA5}">
                      <a16:colId xmlns:a16="http://schemas.microsoft.com/office/drawing/2014/main" xmlns="" val="1626252261"/>
                    </a:ext>
                  </a:extLst>
                </a:gridCol>
                <a:gridCol w="643427">
                  <a:extLst>
                    <a:ext uri="{9D8B030D-6E8A-4147-A177-3AD203B41FA5}">
                      <a16:colId xmlns:a16="http://schemas.microsoft.com/office/drawing/2014/main" xmlns="" val="4120015338"/>
                    </a:ext>
                  </a:extLst>
                </a:gridCol>
                <a:gridCol w="661814">
                  <a:extLst>
                    <a:ext uri="{9D8B030D-6E8A-4147-A177-3AD203B41FA5}">
                      <a16:colId xmlns:a16="http://schemas.microsoft.com/office/drawing/2014/main" xmlns="" val="2656214046"/>
                    </a:ext>
                  </a:extLst>
                </a:gridCol>
                <a:gridCol w="616305">
                  <a:extLst>
                    <a:ext uri="{9D8B030D-6E8A-4147-A177-3AD203B41FA5}">
                      <a16:colId xmlns:a16="http://schemas.microsoft.com/office/drawing/2014/main" xmlns="" val="604693354"/>
                    </a:ext>
                  </a:extLst>
                </a:gridCol>
                <a:gridCol w="637302">
                  <a:extLst>
                    <a:ext uri="{9D8B030D-6E8A-4147-A177-3AD203B41FA5}">
                      <a16:colId xmlns:a16="http://schemas.microsoft.com/office/drawing/2014/main" xmlns="" val="626750640"/>
                    </a:ext>
                  </a:extLst>
                </a:gridCol>
                <a:gridCol w="630042">
                  <a:extLst>
                    <a:ext uri="{9D8B030D-6E8A-4147-A177-3AD203B41FA5}">
                      <a16:colId xmlns:a16="http://schemas.microsoft.com/office/drawing/2014/main" xmlns="" val="1600687968"/>
                    </a:ext>
                  </a:extLst>
                </a:gridCol>
                <a:gridCol w="570572">
                  <a:extLst>
                    <a:ext uri="{9D8B030D-6E8A-4147-A177-3AD203B41FA5}">
                      <a16:colId xmlns:a16="http://schemas.microsoft.com/office/drawing/2014/main" xmlns="" val="2633577310"/>
                    </a:ext>
                  </a:extLst>
                </a:gridCol>
                <a:gridCol w="680195">
                  <a:extLst>
                    <a:ext uri="{9D8B030D-6E8A-4147-A177-3AD203B41FA5}">
                      <a16:colId xmlns:a16="http://schemas.microsoft.com/office/drawing/2014/main" xmlns="" val="3953600031"/>
                    </a:ext>
                  </a:extLst>
                </a:gridCol>
                <a:gridCol w="680196">
                  <a:extLst>
                    <a:ext uri="{9D8B030D-6E8A-4147-A177-3AD203B41FA5}">
                      <a16:colId xmlns:a16="http://schemas.microsoft.com/office/drawing/2014/main" xmlns="" val="2935095184"/>
                    </a:ext>
                  </a:extLst>
                </a:gridCol>
                <a:gridCol w="634236">
                  <a:extLst>
                    <a:ext uri="{9D8B030D-6E8A-4147-A177-3AD203B41FA5}">
                      <a16:colId xmlns:a16="http://schemas.microsoft.com/office/drawing/2014/main" xmlns="" val="2022440944"/>
                    </a:ext>
                  </a:extLst>
                </a:gridCol>
                <a:gridCol w="615853">
                  <a:extLst>
                    <a:ext uri="{9D8B030D-6E8A-4147-A177-3AD203B41FA5}">
                      <a16:colId xmlns:a16="http://schemas.microsoft.com/office/drawing/2014/main" xmlns="" val="3961549997"/>
                    </a:ext>
                  </a:extLst>
                </a:gridCol>
                <a:gridCol w="680196">
                  <a:extLst>
                    <a:ext uri="{9D8B030D-6E8A-4147-A177-3AD203B41FA5}">
                      <a16:colId xmlns:a16="http://schemas.microsoft.com/office/drawing/2014/main" xmlns="" val="4147944760"/>
                    </a:ext>
                  </a:extLst>
                </a:gridCol>
              </a:tblGrid>
              <a:tr h="561307">
                <a:tc>
                  <a:txBody>
                    <a:bodyPr/>
                    <a:lstStyle/>
                    <a:p>
                      <a:pPr algn="l" fontAlgn="b"/>
                      <a:endParaRPr lang="en-US" sz="1400" b="0" i="0" u="none" strike="noStrike" dirty="0">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AUS</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CAN</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FRA</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GER</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NETH</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NZ</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NOR</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SWE</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SWIZ</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UK</a:t>
                      </a:r>
                      <a:endParaRPr lang="en-US" sz="1400" b="0" i="0" u="none" strike="noStrike" dirty="0">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dirty="0">
                          <a:effectLst/>
                          <a:latin typeface="Trebuchet MS" charset="0"/>
                          <a:ea typeface="Trebuchet MS" charset="0"/>
                          <a:cs typeface="Trebuchet MS" charset="0"/>
                        </a:rPr>
                        <a:t>US</a:t>
                      </a:r>
                      <a:endParaRPr lang="en-US" sz="1400" b="0" i="0" u="none" strike="noStrike" dirty="0">
                        <a:effectLst/>
                        <a:latin typeface="Trebuchet MS" charset="0"/>
                        <a:ea typeface="Trebuchet MS" charset="0"/>
                        <a:cs typeface="Trebuchet MS" charset="0"/>
                      </a:endParaRPr>
                    </a:p>
                  </a:txBody>
                  <a:tcPr marL="45720" marR="4572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3527959054"/>
                  </a:ext>
                </a:extLst>
              </a:tr>
              <a:tr h="1052109">
                <a:tc>
                  <a:txBody>
                    <a:bodyPr/>
                    <a:lstStyle/>
                    <a:p>
                      <a:pPr algn="l" fontAlgn="b"/>
                      <a:r>
                        <a:rPr lang="en-US" sz="1400" u="none" strike="noStrike" dirty="0">
                          <a:effectLst/>
                          <a:latin typeface="Trebuchet MS" charset="0"/>
                          <a:ea typeface="Trebuchet MS" charset="0"/>
                          <a:cs typeface="Trebuchet MS" charset="0"/>
                        </a:rPr>
                        <a:t>OVERALL</a:t>
                      </a:r>
                      <a:r>
                        <a:rPr lang="en-US" sz="1400" u="none" strike="noStrike" baseline="0" dirty="0">
                          <a:effectLst/>
                          <a:latin typeface="Trebuchet MS" charset="0"/>
                          <a:ea typeface="Trebuchet MS" charset="0"/>
                          <a:cs typeface="Trebuchet MS" charset="0"/>
                        </a:rPr>
                        <a:t> RANKING</a:t>
                      </a:r>
                      <a:endParaRPr lang="en-US" sz="1400" b="0" i="0" u="none" strike="noStrike" dirty="0">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2</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9</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10</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8</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3</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4</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4</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6</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6</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1</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dirty="0">
                          <a:solidFill>
                            <a:schemeClr val="tx1"/>
                          </a:solidFill>
                          <a:latin typeface="Trebuchet MS" charset="0"/>
                          <a:ea typeface="Trebuchet MS" charset="0"/>
                          <a:cs typeface="Trebuchet MS" charset="0"/>
                        </a:rPr>
                        <a:t>11</a:t>
                      </a:r>
                    </a:p>
                  </a:txBody>
                  <a:tcPr marL="9525" marR="9525" marT="9525"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201322819"/>
                  </a:ext>
                </a:extLst>
              </a:tr>
              <a:tr h="631473">
                <a:tc>
                  <a:txBody>
                    <a:bodyPr/>
                    <a:lstStyle/>
                    <a:p>
                      <a:pPr algn="l" fontAlgn="b"/>
                      <a:r>
                        <a:rPr lang="en-US" sz="1400" b="0" u="none" strike="noStrike" dirty="0">
                          <a:effectLst/>
                          <a:latin typeface="Trebuchet MS" charset="0"/>
                          <a:ea typeface="Trebuchet MS" charset="0"/>
                          <a:cs typeface="Trebuchet MS" charset="0"/>
                        </a:rPr>
                        <a:t>Care Process</a:t>
                      </a:r>
                      <a:endParaRPr lang="en-US" sz="1400" b="0" i="0" u="none" strike="noStrike" dirty="0">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2</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6</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9</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8</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4</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3</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10</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11</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7</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5</a:t>
                      </a:r>
                    </a:p>
                  </a:txBody>
                  <a:tcPr marL="9525" marR="9525" marT="9525" marB="0"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xmlns="" val="2329056384"/>
                  </a:ext>
                </a:extLst>
              </a:tr>
              <a:tr h="631473">
                <a:tc>
                  <a:txBody>
                    <a:bodyPr/>
                    <a:lstStyle/>
                    <a:p>
                      <a:pPr algn="l" fontAlgn="b"/>
                      <a:r>
                        <a:rPr lang="en-US" sz="1400" b="0" u="none" strike="noStrike" dirty="0">
                          <a:effectLst/>
                          <a:latin typeface="Trebuchet MS" charset="0"/>
                          <a:ea typeface="Trebuchet MS" charset="0"/>
                          <a:cs typeface="Trebuchet MS" charset="0"/>
                        </a:rPr>
                        <a:t>Access</a:t>
                      </a:r>
                      <a:endParaRPr lang="en-US" sz="1400" b="0" i="0" u="none" strike="noStrike" dirty="0">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10</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9</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2</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7</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5</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8</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dirty="0">
                          <a:solidFill>
                            <a:schemeClr val="tx1"/>
                          </a:solidFill>
                          <a:latin typeface="Trebuchet MS" charset="0"/>
                          <a:ea typeface="Trebuchet MS" charset="0"/>
                          <a:cs typeface="Trebuchet MS" charset="0"/>
                        </a:rPr>
                        <a:t>11</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xmlns="" val="4083917453"/>
                  </a:ext>
                </a:extLst>
              </a:tr>
              <a:tr h="631473">
                <a:tc>
                  <a:txBody>
                    <a:bodyPr/>
                    <a:lstStyle/>
                    <a:p>
                      <a:pPr algn="l" fontAlgn="b"/>
                      <a:r>
                        <a:rPr lang="en-US" sz="1400" b="0" u="none" strike="noStrike" dirty="0">
                          <a:effectLst/>
                          <a:latin typeface="Trebuchet MS" charset="0"/>
                          <a:ea typeface="Trebuchet MS" charset="0"/>
                          <a:cs typeface="Trebuchet MS" charset="0"/>
                        </a:rPr>
                        <a:t>Administrative Efficiency</a:t>
                      </a:r>
                      <a:endParaRPr lang="en-US" sz="1400" b="0" i="0" u="none" strike="noStrike" dirty="0">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9</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2</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5</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8</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10</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xmlns="" val="4223966565"/>
                  </a:ext>
                </a:extLst>
              </a:tr>
              <a:tr h="631473">
                <a:tc>
                  <a:txBody>
                    <a:bodyPr/>
                    <a:lstStyle/>
                    <a:p>
                      <a:pPr algn="l" fontAlgn="b"/>
                      <a:r>
                        <a:rPr lang="en-US" sz="1400" b="0" u="none" strike="noStrike" dirty="0">
                          <a:effectLst/>
                          <a:latin typeface="Trebuchet MS" charset="0"/>
                          <a:ea typeface="Trebuchet MS" charset="0"/>
                          <a:cs typeface="Trebuchet MS" charset="0"/>
                        </a:rPr>
                        <a:t>Equity</a:t>
                      </a:r>
                      <a:endParaRPr lang="en-US" sz="1400" b="0" i="0" u="none" strike="noStrike" dirty="0">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7</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9</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10</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2</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8</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5</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11</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xmlns="" val="3719364997"/>
                  </a:ext>
                </a:extLst>
              </a:tr>
              <a:tr h="631473">
                <a:tc>
                  <a:txBody>
                    <a:bodyPr/>
                    <a:lstStyle/>
                    <a:p>
                      <a:pPr algn="l" fontAlgn="b"/>
                      <a:r>
                        <a:rPr lang="en-US" sz="1400" b="0" u="none" strike="noStrike" dirty="0">
                          <a:effectLst/>
                          <a:latin typeface="Trebuchet MS" charset="0"/>
                          <a:ea typeface="Trebuchet MS" charset="0"/>
                          <a:cs typeface="Trebuchet MS" charset="0"/>
                        </a:rPr>
                        <a:t>Health Care Outcomes</a:t>
                      </a:r>
                      <a:endParaRPr lang="en-US" sz="1400" b="0" i="0" u="none" strike="noStrike" dirty="0">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1</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9</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5</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8</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7</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3</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2</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4</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10</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dirty="0">
                          <a:solidFill>
                            <a:schemeClr val="tx1"/>
                          </a:solidFill>
                          <a:latin typeface="Trebuchet MS" charset="0"/>
                          <a:ea typeface="Trebuchet MS" charset="0"/>
                          <a:cs typeface="Trebuchet MS" charset="0"/>
                        </a:rPr>
                        <a:t>11</a:t>
                      </a:r>
                    </a:p>
                  </a:txBody>
                  <a:tcPr marL="9525" marR="9525" marT="9525" marB="0" anchor="ctr">
                    <a:lnL>
                      <a:noFill/>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xmlns="" val="2705314766"/>
                  </a:ext>
                </a:extLst>
              </a:tr>
            </a:tbl>
          </a:graphicData>
        </a:graphic>
      </p:graphicFrame>
      <p:sp>
        <p:nvSpPr>
          <p:cNvPr id="8" name="Title 7"/>
          <p:cNvSpPr>
            <a:spLocks noGrp="1"/>
          </p:cNvSpPr>
          <p:nvPr>
            <p:ph type="ctrTitle"/>
          </p:nvPr>
        </p:nvSpPr>
        <p:spPr/>
        <p:txBody>
          <a:bodyPr/>
          <a:lstStyle/>
          <a:p>
            <a:r>
              <a:rPr lang="en-US" dirty="0">
                <a:latin typeface="+mn-lt"/>
              </a:rPr>
              <a:t>Health Care System Performance Rankings</a:t>
            </a:r>
          </a:p>
        </p:txBody>
      </p:sp>
      <p:sp>
        <p:nvSpPr>
          <p:cNvPr id="6" name="Text Placeholder 12"/>
          <p:cNvSpPr txBox="1">
            <a:spLocks/>
          </p:cNvSpPr>
          <p:nvPr/>
        </p:nvSpPr>
        <p:spPr>
          <a:xfrm>
            <a:off x="1661160" y="5486400"/>
            <a:ext cx="8915400" cy="548640"/>
          </a:xfrm>
          <a:prstGeom prst="rect">
            <a:avLst/>
          </a:prstGeom>
        </p:spPr>
        <p:txBody>
          <a:bodyPr vert="horz" lIns="0" tIns="0" rIns="0" bIns="0" rtlCol="0" anchor="b" anchorCtr="0">
            <a:noAutofit/>
          </a:bodyPr>
          <a:lstStyle>
            <a:lvl1pPr marL="171446" indent="-171446" algn="l" defTabSz="914378" rtl="0" eaLnBrk="1" latinLnBrk="0" hangingPunct="1">
              <a:spcBef>
                <a:spcPct val="20000"/>
              </a:spcBef>
              <a:buClr>
                <a:schemeClr val="accent1"/>
              </a:buClr>
              <a:buFont typeface="Arial" panose="020B0604020202020204" pitchFamily="34" charset="0"/>
              <a:buChar char="•"/>
              <a:defRPr sz="1500" b="0" i="0" kern="800" spc="-10">
                <a:solidFill>
                  <a:schemeClr val="tx1"/>
                </a:solidFill>
                <a:latin typeface="Trebuchet MS Regular" charset="0"/>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b="0" i="0" kern="800">
                <a:solidFill>
                  <a:schemeClr val="tx1"/>
                </a:solidFill>
                <a:latin typeface="Trebuchet MS Regular" charset="0"/>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b="0" i="0" kern="800">
                <a:solidFill>
                  <a:schemeClr val="tx1"/>
                </a:solidFill>
                <a:latin typeface="Trebuchet MS Regular" charset="0"/>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b="0" i="0" kern="800">
                <a:solidFill>
                  <a:schemeClr val="tx1"/>
                </a:solidFill>
                <a:latin typeface="Trebuchet MS Regular" charset="0"/>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b="0" i="0" kern="800">
                <a:solidFill>
                  <a:schemeClr val="tx1"/>
                </a:solidFill>
                <a:latin typeface="Trebuchet MS Regular"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000" dirty="0">
                <a:solidFill>
                  <a:schemeClr val="tx1">
                    <a:lumMod val="60000"/>
                    <a:lumOff val="40000"/>
                  </a:schemeClr>
                </a:solidFill>
              </a:rPr>
              <a:t>Source: Commonwealth Fund analysis.</a:t>
            </a:r>
          </a:p>
        </p:txBody>
      </p:sp>
    </p:spTree>
    <p:extLst>
      <p:ext uri="{BB962C8B-B14F-4D97-AF65-F5344CB8AC3E}">
        <p14:creationId xmlns:p14="http://schemas.microsoft.com/office/powerpoint/2010/main" val="14545139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4A07F297CB714AA444711BE03C57E6" ma:contentTypeVersion="9" ma:contentTypeDescription="Create a new document." ma:contentTypeScope="" ma:versionID="8169ffbeba509925200f3a3d0b494290">
  <xsd:schema xmlns:xsd="http://www.w3.org/2001/XMLSchema" xmlns:xs="http://www.w3.org/2001/XMLSchema" xmlns:p="http://schemas.microsoft.com/office/2006/metadata/properties" xmlns:ns2="f90e7bc6-a3db-487f-b513-bfabef5bed32" xmlns:ns3="cccaf3ac-2de9-44d4-aa31-54302fceb5f7" xmlns:ns4="5d66da30-c57e-467e-bd92-94ce3dcc2d9c" targetNamespace="http://schemas.microsoft.com/office/2006/metadata/properties" ma:root="true" ma:fieldsID="96a69e71d600c1e148d8985e5128b887" ns2:_="" ns3:_="" ns4:_="">
    <xsd:import namespace="f90e7bc6-a3db-487f-b513-bfabef5bed32"/>
    <xsd:import namespace="cccaf3ac-2de9-44d4-aa31-54302fceb5f7"/>
    <xsd:import namespace="5d66da30-c57e-467e-bd92-94ce3dcc2d9c"/>
    <xsd:element name="properties">
      <xsd:complexType>
        <xsd:sequence>
          <xsd:element name="documentManagement">
            <xsd:complexType>
              <xsd:all>
                <xsd:element ref="ns2:TaxKeywordTaxHTField" minOccurs="0"/>
                <xsd:element ref="ns3:TaxCatchAll" minOccurs="0"/>
                <xsd:element ref="ns4:MediaServiceMetadata" minOccurs="0"/>
                <xsd:element ref="ns4:MediaServiceFastMetadata" minOccurs="0"/>
                <xsd:element ref="ns4:template" minOccurs="0"/>
                <xsd:element ref="ns2:SharedWithUsers" minOccurs="0"/>
                <xsd:element ref="ns2:SharedWithDetails" minOccurs="0"/>
                <xsd:element ref="ns4: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e7bc6-a3db-487f-b513-bfabef5bed32"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443b0bdb-28a8-4814-9fb9-624c17c095fc" ma:termSetId="00000000-0000-0000-0000-000000000000" ma:anchorId="00000000-0000-0000-0000-000000000000" ma:open="true" ma:isKeyword="true">
      <xsd:complexType>
        <xsd:sequence>
          <xsd:element ref="pc:Terms" minOccurs="0" maxOccurs="1"/>
        </xsd:sequence>
      </xsd:complex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caf3ac-2de9-44d4-aa31-54302fceb5f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149f758-a6f2-4b74-bc3e-e8922073796b}" ma:internalName="TaxCatchAll" ma:showField="CatchAllData" ma:web="f90e7bc6-a3db-487f-b513-bfabef5bed3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d66da30-c57e-467e-bd92-94ce3dcc2d9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template" ma:index="13" nillable="true" ma:displayName="template" ma:format="Dropdown" ma:internalName="template">
      <xsd:simpleType>
        <xsd:restriction base="dms:Text">
          <xsd:maxLength value="255"/>
        </xsd:restriction>
      </xsd:simpleType>
    </xsd:element>
    <xsd:element name="Date" ma:index="16" nillable="true" ma:displayName="Date" ma:format="DateTime"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f90e7bc6-a3db-487f-b513-bfabef5bed32">
      <Terms xmlns="http://schemas.microsoft.com/office/infopath/2007/PartnerControls"/>
    </TaxKeywordTaxHTField>
    <template xmlns="5d66da30-c57e-467e-bd92-94ce3dcc2d9c">Presentation</template>
    <TaxCatchAll xmlns="cccaf3ac-2de9-44d4-aa31-54302fceb5f7"/>
    <Date xmlns="5d66da30-c57e-467e-bd92-94ce3dcc2d9c" xsi:nil="true"/>
  </documentManagement>
</p:properties>
</file>

<file path=customXml/itemProps1.xml><?xml version="1.0" encoding="utf-8"?>
<ds:datastoreItem xmlns:ds="http://schemas.openxmlformats.org/officeDocument/2006/customXml" ds:itemID="{A6333066-D95F-4DC9-8F45-8431A5C3C76B}">
  <ds:schemaRefs>
    <ds:schemaRef ds:uri="http://schemas.microsoft.com/sharepoint/v3/contenttype/forms"/>
  </ds:schemaRefs>
</ds:datastoreItem>
</file>

<file path=customXml/itemProps2.xml><?xml version="1.0" encoding="utf-8"?>
<ds:datastoreItem xmlns:ds="http://schemas.openxmlformats.org/officeDocument/2006/customXml" ds:itemID="{41C95194-B88D-42CC-9F48-FFEAF0E3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0e7bc6-a3db-487f-b513-bfabef5bed32"/>
    <ds:schemaRef ds:uri="cccaf3ac-2de9-44d4-aa31-54302fceb5f7"/>
    <ds:schemaRef ds:uri="5d66da30-c57e-467e-bd92-94ce3dcc2d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D9FD49-C1C5-400A-B04D-90A236984D1F}">
  <ds:schemaRefs>
    <ds:schemaRef ds:uri="f90e7bc6-a3db-487f-b513-bfabef5bed3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d66da30-c57e-467e-bd92-94ce3dcc2d9c"/>
    <ds:schemaRef ds:uri="cccaf3ac-2de9-44d4-aa31-54302fceb5f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2047</TotalTime>
  <Words>1625</Words>
  <Application>Microsoft Macintosh PowerPoint</Application>
  <PresentationFormat>Widescreen</PresentationFormat>
  <Paragraphs>308</Paragraphs>
  <Slides>38</Slides>
  <Notes>12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2" baseType="lpstr">
      <vt:lpstr>Arial Narrow</vt:lpstr>
      <vt:lpstr>Calibri</vt:lpstr>
      <vt:lpstr>Calibri Light</vt:lpstr>
      <vt:lpstr>Courier New</vt:lpstr>
      <vt:lpstr>Gotham Light</vt:lpstr>
      <vt:lpstr>Symbol</vt:lpstr>
      <vt:lpstr>Times New Roman</vt:lpstr>
      <vt:lpstr>Trebuchet MS</vt:lpstr>
      <vt:lpstr>Trebuchet MS Regular</vt:lpstr>
      <vt:lpstr>Verdana</vt:lpstr>
      <vt:lpstr>Wingdings</vt:lpstr>
      <vt:lpstr>Arial</vt:lpstr>
      <vt:lpstr>Custom Design</vt:lpstr>
      <vt:lpstr>think-cell Slide</vt:lpstr>
      <vt:lpstr>The Digital Future of Healthcare in the NHS  </vt:lpstr>
      <vt:lpstr> Disclosure  I have no personal or professional financial relationships or interests with any proprietary entity producing healthcare goods/or services     </vt:lpstr>
      <vt:lpstr>The National Health Service </vt:lpstr>
      <vt:lpstr>PowerPoint Presentation</vt:lpstr>
      <vt:lpstr>PowerPoint Presentation</vt:lpstr>
      <vt:lpstr>The NHS today… </vt:lpstr>
      <vt:lpstr>PowerPoint Presentation</vt:lpstr>
      <vt:lpstr>Current challenges… </vt:lpstr>
      <vt:lpstr>Health Care System Performance Rankings</vt:lpstr>
      <vt:lpstr>‘These give us a glimpse of what the future of the whole NHS could be, which is why in the year of the NHS’s 70th birthday I want to empower staff to offer patients modern healthcare more widely and more quickly,”  I’m delighted that Dr Topol is kicking off this review – ensuring the NHS is at the forefront of life-saving, life-changing care across the globe for decades to come.’ </vt:lpstr>
      <vt:lpstr>PowerPoint Presentation</vt:lpstr>
      <vt:lpstr>PowerPoint Presentation</vt:lpstr>
      <vt:lpstr>Topol key findings</vt:lpstr>
      <vt:lpstr>‘I’ve spent most of my Ministerial career driving the proper use of digital technology. From transformation of parts of government technology, to promoting the use of technology across the economy, to legislating to protect us from the new risks it brings, to child safety and privacy.  Now I intend to bring that knowledge and experience, and frankly my unsurpassable enthusiasm for tech to Britain’s health and social care system.’ </vt:lpstr>
      <vt:lpstr>PowerPoint Presentation</vt:lpstr>
      <vt:lpstr>The NHS Long Term Plan 2019 </vt:lpstr>
      <vt:lpstr>PowerPoint Presentation</vt:lpstr>
      <vt:lpstr>NHSX Missions</vt:lpstr>
      <vt:lpstr>Information, tools and services for citizens</vt:lpstr>
      <vt:lpstr>PowerPoint Presentation</vt:lpstr>
      <vt:lpstr>PowerPoint Presentation</vt:lpstr>
      <vt:lpstr>PowerPoint Presentation</vt:lpstr>
      <vt:lpstr>PowerPoint Presentation</vt:lpstr>
      <vt:lpstr>PowerPoint Presentation</vt:lpstr>
      <vt:lpstr>PowerPoint Presentation</vt:lpstr>
      <vt:lpstr>myCOPD</vt:lpstr>
      <vt:lpstr>PowerPoint Presentation</vt:lpstr>
      <vt:lpstr>AI and breast screening</vt:lpstr>
      <vt:lpstr>PowerPoint Presentation</vt:lpstr>
      <vt:lpstr>PowerPoint Presentation</vt:lpstr>
      <vt:lpstr>PowerPoint Presentation</vt:lpstr>
      <vt:lpstr>PowerPoint Presentation</vt:lpstr>
      <vt:lpstr>Average Time (in minutes) to steroid administration from first medical assessment by week </vt:lpstr>
      <vt:lpstr>Medicines safety metrics</vt:lpstr>
      <vt:lpstr>PowerPoint Presentation</vt:lpstr>
      <vt:lpstr>PowerPoint Presentation</vt:lpstr>
      <vt:lpstr>The new national genomic infrastructure</vt:lpstr>
      <vt:lpstr>Digitisation revolutionises industries</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NHS at 70: Improving the Health of a Nation  </dc:title>
  <dc:creator>Stephen Powis</dc:creator>
  <cp:lastModifiedBy>Stephen Powis</cp:lastModifiedBy>
  <cp:revision>23</cp:revision>
  <dcterms:created xsi:type="dcterms:W3CDTF">2020-01-22T23:14:31Z</dcterms:created>
  <dcterms:modified xsi:type="dcterms:W3CDTF">2020-01-24T09:49:50Z</dcterms:modified>
</cp:coreProperties>
</file>