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4"/>
  </p:notesMasterIdLst>
  <p:sldIdLst>
    <p:sldId id="275" r:id="rId2"/>
    <p:sldId id="269" r:id="rId3"/>
    <p:sldId id="270" r:id="rId4"/>
    <p:sldId id="261" r:id="rId5"/>
    <p:sldId id="271" r:id="rId6"/>
    <p:sldId id="258" r:id="rId7"/>
    <p:sldId id="263" r:id="rId8"/>
    <p:sldId id="257" r:id="rId9"/>
    <p:sldId id="265" r:id="rId10"/>
    <p:sldId id="267" r:id="rId11"/>
    <p:sldId id="268" r:id="rId12"/>
    <p:sldId id="27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4706" autoAdjust="0"/>
  </p:normalViewPr>
  <p:slideViewPr>
    <p:cSldViewPr>
      <p:cViewPr varScale="1">
        <p:scale>
          <a:sx n="120" d="100"/>
          <a:sy n="120" d="100"/>
        </p:scale>
        <p:origin x="6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17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056602-EDC7-4013-B567-B115CD9C7453}" type="datetimeFigureOut">
              <a:rPr lang="en-US"/>
              <a:pPr>
                <a:defRPr/>
              </a:pPr>
              <a:t>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AB47B7C-9D46-4CD4-A2AD-DFCE8D8D15D0}" type="slidenum">
              <a:rPr lang="en-US" altLang="en-US"/>
              <a:pPr/>
              <a:t>‹nr.›</a:t>
            </a:fld>
            <a:endParaRPr lang="en-US" altLang="en-US"/>
          </a:p>
        </p:txBody>
      </p:sp>
    </p:spTree>
    <p:extLst>
      <p:ext uri="{BB962C8B-B14F-4D97-AF65-F5344CB8AC3E}">
        <p14:creationId xmlns:p14="http://schemas.microsoft.com/office/powerpoint/2010/main" val="3171605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Box 1"/>
          <p:cNvSpPr txBox="1"/>
          <p:nvPr userDrawn="1"/>
        </p:nvSpPr>
        <p:spPr>
          <a:xfrm>
            <a:off x="152400" y="6477000"/>
            <a:ext cx="1135247" cy="246221"/>
          </a:xfrm>
          <a:prstGeom prst="rect">
            <a:avLst/>
          </a:prstGeom>
          <a:noFill/>
        </p:spPr>
        <p:txBody>
          <a:bodyPr wrap="none" rtlCol="0">
            <a:spAutoFit/>
          </a:bodyPr>
          <a:lstStyle/>
          <a:p>
            <a:r>
              <a:rPr lang="en-US" sz="1000" dirty="0"/>
              <a:t>Copyrights apply</a:t>
            </a:r>
          </a:p>
        </p:txBody>
      </p:sp>
    </p:spTree>
    <p:extLst>
      <p:ext uri="{BB962C8B-B14F-4D97-AF65-F5344CB8AC3E}">
        <p14:creationId xmlns:p14="http://schemas.microsoft.com/office/powerpoint/2010/main" val="221797012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BB0B0-7D0B-4081-AF17-E1518D1D8242}" type="datetime1">
              <a:rPr lang="en-US" smtClean="0"/>
              <a:t>1/23/2020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Copyrights apply</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F6622-C519-4C69-9716-EA6F1F6EF4F6}" type="slidenum">
              <a:rPr lang="en-US" smtClean="0"/>
              <a:t>‹nr.›</a:t>
            </a:fld>
            <a:endParaRPr lang="en-US"/>
          </a:p>
        </p:txBody>
      </p:sp>
    </p:spTree>
    <p:extLst>
      <p:ext uri="{BB962C8B-B14F-4D97-AF65-F5344CB8AC3E}">
        <p14:creationId xmlns:p14="http://schemas.microsoft.com/office/powerpoint/2010/main" val="3322930899"/>
      </p:ext>
    </p:extLst>
  </p:cSld>
  <p:clrMap bg1="lt1" tx1="dk1" bg2="lt2" tx2="dk2" accent1="accent1" accent2="accent2" accent3="accent3" accent4="accent4" accent5="accent5" accent6="accent6" hlink="hlink" folHlink="folHlink"/>
  <p:sldLayoutIdLst>
    <p:sldLayoutId id="2147483760"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ptodate.com/contents/predictive-scoring-systems-in-the-intensive-care-unit?search=evaluation%20of%20risk%20for%20icu&amp;source=search_result&amp;selectedTitle=4~150&amp;usage_type=default&amp;display_rank=4#H3430683274" TargetMode="External"/><Relationship Id="rId2" Type="http://schemas.openxmlformats.org/officeDocument/2006/relationships/hyperlink" Target="https://www.uptodate.com/contents/predictive-scoring-systems-in-the-intensive-care-unit?search=evaluation%20of%20risk%20for%20icu&amp;source=search_result&amp;selectedTitle=4~150&amp;usage_type=default&amp;display_rank=4#H941655083" TargetMode="External"/><Relationship Id="rId1" Type="http://schemas.openxmlformats.org/officeDocument/2006/relationships/slideLayout" Target="../slideLayouts/slideLayout1.xml"/><Relationship Id="rId4" Type="http://schemas.openxmlformats.org/officeDocument/2006/relationships/hyperlink" Target="https://www.uptodate.com/contents/predictive-scoring-systems-in-the-intensive-care-unit?search=evaluation%20of%20risk%20for%20icu&amp;source=search_result&amp;selectedTitle=4~150&amp;usage_type=default&amp;display_rank=4#H2919429029"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denstoredanske.dk/It%2c_teknik_og_naturvidenskab/Matematik_og_statistik/Matematikkens_historie/al-Khwarizmi" TargetMode="External"/><Relationship Id="rId2" Type="http://schemas.openxmlformats.org/officeDocument/2006/relationships/hyperlink" Target="http://denstoredanske.dk/It%2c_teknik_og_naturvidenskab/Informatik/Software%2c_programmering%2c_internet_og_webkommunikation/dat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EE8490E8-FB3A-4AC7-85BC-079A236144D2}"/>
              </a:ext>
            </a:extLst>
          </p:cNvPr>
          <p:cNvSpPr/>
          <p:nvPr/>
        </p:nvSpPr>
        <p:spPr>
          <a:xfrm>
            <a:off x="747887" y="2967335"/>
            <a:ext cx="7648248" cy="1754326"/>
          </a:xfrm>
          <a:prstGeom prst="rect">
            <a:avLst/>
          </a:prstGeom>
          <a:noFill/>
        </p:spPr>
        <p:txBody>
          <a:bodyPr wrap="none" lIns="91440" tIns="45720" rIns="91440" bIns="45720">
            <a:spAutoFit/>
          </a:bodyPr>
          <a:lstStyle/>
          <a:p>
            <a:pPr algn="ctr"/>
            <a:r>
              <a:rPr lang="da-DK"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Er lægerne klar til den </a:t>
            </a:r>
          </a:p>
          <a:p>
            <a:pPr algn="ctr"/>
            <a:r>
              <a:rPr lang="da-DK"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digitale </a:t>
            </a:r>
            <a:r>
              <a:rPr lang="da-DK"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a:t>
            </a:r>
            <a:r>
              <a:rPr lang="da-DK"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evolution?</a:t>
            </a:r>
          </a:p>
        </p:txBody>
      </p:sp>
    </p:spTree>
    <p:extLst>
      <p:ext uri="{BB962C8B-B14F-4D97-AF65-F5344CB8AC3E}">
        <p14:creationId xmlns:p14="http://schemas.microsoft.com/office/powerpoint/2010/main" val="1623766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94A50CDC-518D-4B11-B10E-50BEA05A7B37}"/>
              </a:ext>
            </a:extLst>
          </p:cNvPr>
          <p:cNvSpPr/>
          <p:nvPr/>
        </p:nvSpPr>
        <p:spPr>
          <a:xfrm>
            <a:off x="2286000" y="751344"/>
            <a:ext cx="4572000" cy="5355312"/>
          </a:xfrm>
          <a:prstGeom prst="rect">
            <a:avLst/>
          </a:prstGeom>
        </p:spPr>
        <p:txBody>
          <a:bodyPr>
            <a:spAutoFit/>
          </a:bodyPr>
          <a:lstStyle/>
          <a:p>
            <a:r>
              <a:rPr lang="en-US" dirty="0">
                <a:solidFill>
                  <a:srgbClr val="232323"/>
                </a:solidFill>
              </a:rPr>
              <a:t>No single instrument has convincing or proven superiority to another in its ability to predict death. When choosing a predictive scoring system, it is important to use a score that was developed and validated recently and one that accurately predicts the outcomes in the population of interest (institutionally, regionally, or nationally) (see </a:t>
            </a:r>
            <a:r>
              <a:rPr lang="en-US" u="sng" dirty="0">
                <a:solidFill>
                  <a:srgbClr val="00905A"/>
                </a:solidFill>
                <a:hlinkClick r:id="rId2"/>
              </a:rPr>
              <a:t>'Comparative efficacy'</a:t>
            </a:r>
            <a:r>
              <a:rPr lang="en-US" dirty="0">
                <a:solidFill>
                  <a:srgbClr val="232323"/>
                </a:solidFill>
              </a:rPr>
              <a:t> below). Other factors that should be taken into consideration include feasibility, ease of use, and cost (see </a:t>
            </a:r>
            <a:r>
              <a:rPr lang="en-US" u="sng" dirty="0">
                <a:solidFill>
                  <a:srgbClr val="00905A"/>
                </a:solidFill>
                <a:hlinkClick r:id="rId3"/>
              </a:rPr>
              <a:t>'Ease of use'</a:t>
            </a:r>
            <a:r>
              <a:rPr lang="en-US" dirty="0">
                <a:solidFill>
                  <a:srgbClr val="232323"/>
                </a:solidFill>
              </a:rPr>
              <a:t> below and </a:t>
            </a:r>
            <a:r>
              <a:rPr lang="en-US" u="sng" dirty="0">
                <a:solidFill>
                  <a:srgbClr val="00905A"/>
                </a:solidFill>
                <a:hlinkClick r:id="rId4"/>
              </a:rPr>
              <a:t>'Availability'</a:t>
            </a:r>
            <a:r>
              <a:rPr lang="en-US" dirty="0">
                <a:solidFill>
                  <a:srgbClr val="232323"/>
                </a:solidFill>
              </a:rPr>
              <a:t> below). Importantly, once chosen, the instrument should be updated periodically to reflect contemporary practice and patient demographics, thereby avoiding deterioration in performance over time (</a:t>
            </a:r>
            <a:r>
              <a:rPr lang="en-US" dirty="0" err="1">
                <a:solidFill>
                  <a:srgbClr val="232323"/>
                </a:solidFill>
              </a:rPr>
              <a:t>ie</a:t>
            </a:r>
            <a:r>
              <a:rPr lang="en-US" dirty="0">
                <a:solidFill>
                  <a:srgbClr val="232323"/>
                </a:solidFill>
              </a:rPr>
              <a:t>, worsening discrimination and calibration).</a:t>
            </a:r>
            <a:endParaRPr lang="da-DK" dirty="0"/>
          </a:p>
        </p:txBody>
      </p:sp>
    </p:spTree>
    <p:extLst>
      <p:ext uri="{BB962C8B-B14F-4D97-AF65-F5344CB8AC3E}">
        <p14:creationId xmlns:p14="http://schemas.microsoft.com/office/powerpoint/2010/main" val="61539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E3CA266E-B952-45EE-B925-8F11EFD8FEA9}"/>
              </a:ext>
            </a:extLst>
          </p:cNvPr>
          <p:cNvSpPr/>
          <p:nvPr/>
        </p:nvSpPr>
        <p:spPr>
          <a:xfrm>
            <a:off x="2286000" y="1859340"/>
            <a:ext cx="4572000" cy="3139321"/>
          </a:xfrm>
          <a:prstGeom prst="rect">
            <a:avLst/>
          </a:prstGeom>
        </p:spPr>
        <p:txBody>
          <a:bodyPr>
            <a:spAutoFit/>
          </a:bodyPr>
          <a:lstStyle/>
          <a:p>
            <a:r>
              <a:rPr lang="en-US" dirty="0">
                <a:solidFill>
                  <a:srgbClr val="232323"/>
                </a:solidFill>
              </a:rPr>
              <a:t>Although predictive scores are of little assistance to the management of </a:t>
            </a:r>
            <a:r>
              <a:rPr lang="en-US" dirty="0">
                <a:solidFill>
                  <a:srgbClr val="232323"/>
                </a:solidFill>
                <a:highlight>
                  <a:srgbClr val="FFFF00"/>
                </a:highlight>
              </a:rPr>
              <a:t>individual</a:t>
            </a:r>
            <a:r>
              <a:rPr lang="en-US" dirty="0">
                <a:solidFill>
                  <a:srgbClr val="232323"/>
                </a:solidFill>
              </a:rPr>
              <a:t> patients, they can be used by researchers in clinical trials to ensure similar baseline risks between comparative groups, and by institutions and healthcare administrative officials to examine ICU performance. Predictive scoring systems have important limitations including poor generalizability, deterioration with time, and possibly lead-time bias.</a:t>
            </a:r>
            <a:endParaRPr lang="da-DK" dirty="0"/>
          </a:p>
        </p:txBody>
      </p:sp>
    </p:spTree>
    <p:extLst>
      <p:ext uri="{BB962C8B-B14F-4D97-AF65-F5344CB8AC3E}">
        <p14:creationId xmlns:p14="http://schemas.microsoft.com/office/powerpoint/2010/main" val="2078609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ABB438C1-F7C9-419B-86BC-5BB42737A2C0}"/>
              </a:ext>
            </a:extLst>
          </p:cNvPr>
          <p:cNvPicPr>
            <a:picLocks noChangeAspect="1"/>
          </p:cNvPicPr>
          <p:nvPr/>
        </p:nvPicPr>
        <p:blipFill>
          <a:blip r:embed="rId2"/>
          <a:stretch>
            <a:fillRect/>
          </a:stretch>
        </p:blipFill>
        <p:spPr>
          <a:xfrm>
            <a:off x="2438400" y="381000"/>
            <a:ext cx="5713915" cy="5571067"/>
          </a:xfrm>
          <a:prstGeom prst="rect">
            <a:avLst/>
          </a:prstGeom>
        </p:spPr>
      </p:pic>
      <p:pic>
        <p:nvPicPr>
          <p:cNvPr id="3" name="Billede 2">
            <a:extLst>
              <a:ext uri="{FF2B5EF4-FFF2-40B4-BE49-F238E27FC236}">
                <a16:creationId xmlns:a16="http://schemas.microsoft.com/office/drawing/2014/main" id="{B1502494-8028-411B-A288-332A1F42F92F}"/>
              </a:ext>
            </a:extLst>
          </p:cNvPr>
          <p:cNvPicPr>
            <a:picLocks noChangeAspect="1"/>
          </p:cNvPicPr>
          <p:nvPr/>
        </p:nvPicPr>
        <p:blipFill>
          <a:blip r:embed="rId3"/>
          <a:stretch>
            <a:fillRect/>
          </a:stretch>
        </p:blipFill>
        <p:spPr>
          <a:xfrm>
            <a:off x="152400" y="4885379"/>
            <a:ext cx="1971675" cy="1323975"/>
          </a:xfrm>
          <a:prstGeom prst="rect">
            <a:avLst/>
          </a:prstGeom>
        </p:spPr>
      </p:pic>
    </p:spTree>
    <p:extLst>
      <p:ext uri="{BB962C8B-B14F-4D97-AF65-F5344CB8AC3E}">
        <p14:creationId xmlns:p14="http://schemas.microsoft.com/office/powerpoint/2010/main" val="786800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C985A5FE-9468-4435-9CFF-D73B2583408C}"/>
              </a:ext>
            </a:extLst>
          </p:cNvPr>
          <p:cNvSpPr/>
          <p:nvPr/>
        </p:nvSpPr>
        <p:spPr>
          <a:xfrm>
            <a:off x="2286000" y="2551837"/>
            <a:ext cx="4572000" cy="1754326"/>
          </a:xfrm>
          <a:prstGeom prst="rect">
            <a:avLst/>
          </a:prstGeom>
        </p:spPr>
        <p:txBody>
          <a:bodyPr>
            <a:spAutoFit/>
          </a:bodyPr>
          <a:lstStyle/>
          <a:p>
            <a:r>
              <a:rPr lang="da-DK" b="1" dirty="0">
                <a:solidFill>
                  <a:srgbClr val="333333"/>
                </a:solidFill>
                <a:latin typeface="verdana" panose="020B0604030504040204" pitchFamily="34" charset="0"/>
              </a:rPr>
              <a:t>algoritme, </a:t>
            </a:r>
            <a:r>
              <a:rPr lang="da-DK" dirty="0">
                <a:solidFill>
                  <a:srgbClr val="333333"/>
                </a:solidFill>
                <a:latin typeface="verdana" panose="020B0604030504040204" pitchFamily="34" charset="0"/>
              </a:rPr>
              <a:t>forskrift for en følge af beregningstrin, der fra et problems </a:t>
            </a:r>
            <a:r>
              <a:rPr lang="da-DK" dirty="0">
                <a:solidFill>
                  <a:srgbClr val="20365B"/>
                </a:solidFill>
                <a:latin typeface="verdana" panose="020B0604030504040204" pitchFamily="34" charset="0"/>
                <a:hlinkClick r:id="rId2"/>
              </a:rPr>
              <a:t>data</a:t>
            </a:r>
            <a:r>
              <a:rPr lang="da-DK" dirty="0">
                <a:solidFill>
                  <a:srgbClr val="333333"/>
                </a:solidFill>
                <a:latin typeface="verdana" panose="020B0604030504040204" pitchFamily="34" charset="0"/>
              </a:rPr>
              <a:t> fører til resultat. Forskriften skal være utvetydig og bestå af grundoperationer, der umiddelbart kan udføres.</a:t>
            </a:r>
            <a:endParaRPr lang="da-DK" dirty="0"/>
          </a:p>
        </p:txBody>
      </p:sp>
      <p:graphicFrame>
        <p:nvGraphicFramePr>
          <p:cNvPr id="3" name="Tabel 2">
            <a:extLst>
              <a:ext uri="{FF2B5EF4-FFF2-40B4-BE49-F238E27FC236}">
                <a16:creationId xmlns:a16="http://schemas.microsoft.com/office/drawing/2014/main" id="{C81DBADE-7513-4E34-8421-4C62937C8DAE}"/>
              </a:ext>
            </a:extLst>
          </p:cNvPr>
          <p:cNvGraphicFramePr>
            <a:graphicFrameLocks noGrp="1"/>
          </p:cNvGraphicFramePr>
          <p:nvPr>
            <p:extLst>
              <p:ext uri="{D42A27DB-BD31-4B8C-83A1-F6EECF244321}">
                <p14:modId xmlns:p14="http://schemas.microsoft.com/office/powerpoint/2010/main" val="4102608373"/>
              </p:ext>
            </p:extLst>
          </p:nvPr>
        </p:nvGraphicFramePr>
        <p:xfrm>
          <a:off x="7315200" y="1600200"/>
          <a:ext cx="1600200" cy="3896410"/>
        </p:xfrm>
        <a:graphic>
          <a:graphicData uri="http://schemas.openxmlformats.org/drawingml/2006/table">
            <a:tbl>
              <a:tblPr/>
              <a:tblGrid>
                <a:gridCol w="1600200">
                  <a:extLst>
                    <a:ext uri="{9D8B030D-6E8A-4147-A177-3AD203B41FA5}">
                      <a16:colId xmlns:a16="http://schemas.microsoft.com/office/drawing/2014/main" val="346455779"/>
                    </a:ext>
                  </a:extLst>
                </a:gridCol>
              </a:tblGrid>
              <a:tr h="2191976">
                <a:tc>
                  <a:txBody>
                    <a:bodyPr/>
                    <a:lstStyle/>
                    <a:p>
                      <a:pPr fontAlgn="t"/>
                      <a:r>
                        <a:rPr lang="da-DK" sz="1800" dirty="0">
                          <a:solidFill>
                            <a:srgbClr val="666666"/>
                          </a:solidFill>
                          <a:effectLst/>
                          <a:latin typeface="inherit"/>
                        </a:rPr>
                        <a:t>Ordet algoritme kommer af eng. </a:t>
                      </a:r>
                      <a:r>
                        <a:rPr lang="da-DK" sz="1800" i="1" dirty="0" err="1">
                          <a:solidFill>
                            <a:srgbClr val="666666"/>
                          </a:solidFill>
                          <a:effectLst/>
                          <a:latin typeface="inherit"/>
                        </a:rPr>
                        <a:t>algorithm</a:t>
                      </a:r>
                      <a:r>
                        <a:rPr lang="da-DK" sz="1800" dirty="0">
                          <a:solidFill>
                            <a:srgbClr val="666666"/>
                          </a:solidFill>
                          <a:effectLst/>
                          <a:latin typeface="inherit"/>
                        </a:rPr>
                        <a:t>, fra </a:t>
                      </a:r>
                      <a:r>
                        <a:rPr lang="da-DK" sz="1800" dirty="0" err="1">
                          <a:solidFill>
                            <a:srgbClr val="666666"/>
                          </a:solidFill>
                          <a:effectLst/>
                          <a:latin typeface="inherit"/>
                        </a:rPr>
                        <a:t>lat</a:t>
                      </a:r>
                      <a:r>
                        <a:rPr lang="da-DK" sz="1800" dirty="0">
                          <a:solidFill>
                            <a:srgbClr val="666666"/>
                          </a:solidFill>
                          <a:effectLst/>
                          <a:latin typeface="inherit"/>
                        </a:rPr>
                        <a:t>. </a:t>
                      </a:r>
                      <a:r>
                        <a:rPr lang="da-DK" sz="1800" i="1" dirty="0" err="1">
                          <a:solidFill>
                            <a:srgbClr val="666666"/>
                          </a:solidFill>
                          <a:effectLst/>
                          <a:latin typeface="inherit"/>
                        </a:rPr>
                        <a:t>algorismus</a:t>
                      </a:r>
                      <a:r>
                        <a:rPr lang="da-DK" sz="1800" dirty="0">
                          <a:solidFill>
                            <a:srgbClr val="666666"/>
                          </a:solidFill>
                          <a:effectLst/>
                          <a:latin typeface="inherit"/>
                        </a:rPr>
                        <a:t>, fra </a:t>
                      </a:r>
                      <a:r>
                        <a:rPr lang="da-DK" sz="1800" dirty="0" err="1">
                          <a:solidFill>
                            <a:srgbClr val="666666"/>
                          </a:solidFill>
                          <a:effectLst/>
                          <a:latin typeface="inherit"/>
                        </a:rPr>
                        <a:t>arab</a:t>
                      </a:r>
                      <a:r>
                        <a:rPr lang="da-DK" sz="1800" dirty="0">
                          <a:solidFill>
                            <a:srgbClr val="666666"/>
                          </a:solidFill>
                          <a:effectLst/>
                          <a:latin typeface="inherit"/>
                        </a:rPr>
                        <a:t>. </a:t>
                      </a:r>
                      <a:r>
                        <a:rPr lang="da-DK" sz="1800" i="1" dirty="0">
                          <a:solidFill>
                            <a:srgbClr val="666666"/>
                          </a:solidFill>
                          <a:effectLst/>
                          <a:latin typeface="inherit"/>
                        </a:rPr>
                        <a:t>al-</a:t>
                      </a:r>
                      <a:r>
                        <a:rPr lang="da-DK" sz="1800" i="1" u="sng" dirty="0" err="1">
                          <a:solidFill>
                            <a:srgbClr val="293555"/>
                          </a:solidFill>
                          <a:effectLst/>
                          <a:latin typeface="inherit"/>
                          <a:hlinkClick r:id="rId3"/>
                        </a:rPr>
                        <a:t>Khwarizmi</a:t>
                      </a:r>
                      <a:r>
                        <a:rPr lang="da-DK" sz="1800" dirty="0">
                          <a:solidFill>
                            <a:srgbClr val="666666"/>
                          </a:solidFill>
                          <a:effectLst/>
                          <a:latin typeface="inherit"/>
                        </a:rPr>
                        <a:t>, </a:t>
                      </a:r>
                      <a:r>
                        <a:rPr lang="da-DK" sz="1800" dirty="0" err="1">
                          <a:solidFill>
                            <a:srgbClr val="666666"/>
                          </a:solidFill>
                          <a:effectLst/>
                          <a:latin typeface="inherit"/>
                        </a:rPr>
                        <a:t>arab</a:t>
                      </a:r>
                      <a:r>
                        <a:rPr lang="da-DK" sz="1800" dirty="0">
                          <a:solidFill>
                            <a:srgbClr val="666666"/>
                          </a:solidFill>
                          <a:effectLst/>
                          <a:latin typeface="inherit"/>
                        </a:rPr>
                        <a:t>. matematiker; formen med </a:t>
                      </a:r>
                      <a:r>
                        <a:rPr lang="da-DK" sz="1800" i="1" dirty="0">
                          <a:solidFill>
                            <a:srgbClr val="666666"/>
                          </a:solidFill>
                          <a:effectLst/>
                          <a:latin typeface="inherit"/>
                        </a:rPr>
                        <a:t>-</a:t>
                      </a:r>
                      <a:r>
                        <a:rPr lang="da-DK" sz="1800" i="1" dirty="0" err="1">
                          <a:solidFill>
                            <a:srgbClr val="666666"/>
                          </a:solidFill>
                          <a:effectLst/>
                          <a:latin typeface="inherit"/>
                        </a:rPr>
                        <a:t>tm</a:t>
                      </a:r>
                      <a:r>
                        <a:rPr lang="da-DK" sz="1800" dirty="0">
                          <a:solidFill>
                            <a:srgbClr val="666666"/>
                          </a:solidFill>
                          <a:effectLst/>
                          <a:latin typeface="inherit"/>
                        </a:rPr>
                        <a:t> skyldes association med gr. </a:t>
                      </a:r>
                      <a:r>
                        <a:rPr lang="da-DK" sz="1800" i="1" dirty="0" err="1">
                          <a:solidFill>
                            <a:srgbClr val="666666"/>
                          </a:solidFill>
                          <a:effectLst/>
                          <a:latin typeface="inherit"/>
                        </a:rPr>
                        <a:t>arithmos</a:t>
                      </a:r>
                      <a:r>
                        <a:rPr lang="da-DK" sz="1800" dirty="0">
                          <a:solidFill>
                            <a:srgbClr val="666666"/>
                          </a:solidFill>
                          <a:effectLst/>
                          <a:latin typeface="inherit"/>
                        </a:rPr>
                        <a:t> 'tal'.</a:t>
                      </a:r>
                    </a:p>
                  </a:txBody>
                  <a:tcPr marL="46608" marR="46608" marT="27965" marB="27965">
                    <a:lnL w="9525" cap="flat" cmpd="sng" algn="ctr">
                      <a:solidFill>
                        <a:srgbClr val="DFDFDF"/>
                      </a:solidFill>
                      <a:prstDash val="solid"/>
                      <a:round/>
                      <a:headEnd type="none" w="med" len="med"/>
                      <a:tailEnd type="none" w="med" len="med"/>
                    </a:lnL>
                    <a:lnR w="9525" cap="flat" cmpd="sng" algn="ctr">
                      <a:solidFill>
                        <a:srgbClr val="DFDFDF"/>
                      </a:solidFill>
                      <a:prstDash val="solid"/>
                      <a:round/>
                      <a:headEnd type="none" w="med" len="med"/>
                      <a:tailEnd type="none" w="med" len="med"/>
                    </a:lnR>
                    <a:lnT w="9525" cap="flat" cmpd="sng" algn="ctr">
                      <a:solidFill>
                        <a:srgbClr val="DFDFDF"/>
                      </a:solidFill>
                      <a:prstDash val="solid"/>
                      <a:round/>
                      <a:headEnd type="none" w="med" len="med"/>
                      <a:tailEnd type="none" w="med" len="med"/>
                    </a:lnT>
                    <a:lnB w="9525" cap="flat" cmpd="sng" algn="ctr">
                      <a:solidFill>
                        <a:srgbClr val="DFDFDF"/>
                      </a:solidFill>
                      <a:prstDash val="solid"/>
                      <a:round/>
                      <a:headEnd type="none" w="med" len="med"/>
                      <a:tailEnd type="none" w="med" len="med"/>
                    </a:lnB>
                    <a:solidFill>
                      <a:srgbClr val="F2F2F2"/>
                    </a:solidFill>
                  </a:tcPr>
                </a:tc>
                <a:extLst>
                  <a:ext uri="{0D108BD9-81ED-4DB2-BD59-A6C34878D82A}">
                    <a16:rowId xmlns:a16="http://schemas.microsoft.com/office/drawing/2014/main" val="385186160"/>
                  </a:ext>
                </a:extLst>
              </a:tr>
            </a:tbl>
          </a:graphicData>
        </a:graphic>
      </p:graphicFrame>
    </p:spTree>
    <p:extLst>
      <p:ext uri="{BB962C8B-B14F-4D97-AF65-F5344CB8AC3E}">
        <p14:creationId xmlns:p14="http://schemas.microsoft.com/office/powerpoint/2010/main" val="30527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ABB438C1-F7C9-419B-86BC-5BB42737A2C0}"/>
              </a:ext>
            </a:extLst>
          </p:cNvPr>
          <p:cNvPicPr>
            <a:picLocks noChangeAspect="1"/>
          </p:cNvPicPr>
          <p:nvPr/>
        </p:nvPicPr>
        <p:blipFill>
          <a:blip r:embed="rId2"/>
          <a:stretch>
            <a:fillRect/>
          </a:stretch>
        </p:blipFill>
        <p:spPr>
          <a:xfrm>
            <a:off x="2438400" y="381000"/>
            <a:ext cx="5713915" cy="5571067"/>
          </a:xfrm>
          <a:prstGeom prst="rect">
            <a:avLst/>
          </a:prstGeom>
        </p:spPr>
      </p:pic>
      <p:pic>
        <p:nvPicPr>
          <p:cNvPr id="3" name="Billede 2">
            <a:extLst>
              <a:ext uri="{FF2B5EF4-FFF2-40B4-BE49-F238E27FC236}">
                <a16:creationId xmlns:a16="http://schemas.microsoft.com/office/drawing/2014/main" id="{B1502494-8028-411B-A288-332A1F42F92F}"/>
              </a:ext>
            </a:extLst>
          </p:cNvPr>
          <p:cNvPicPr>
            <a:picLocks noChangeAspect="1"/>
          </p:cNvPicPr>
          <p:nvPr/>
        </p:nvPicPr>
        <p:blipFill>
          <a:blip r:embed="rId3"/>
          <a:stretch>
            <a:fillRect/>
          </a:stretch>
        </p:blipFill>
        <p:spPr>
          <a:xfrm>
            <a:off x="152400" y="4885379"/>
            <a:ext cx="1971675" cy="1323975"/>
          </a:xfrm>
          <a:prstGeom prst="rect">
            <a:avLst/>
          </a:prstGeom>
        </p:spPr>
      </p:pic>
    </p:spTree>
    <p:extLst>
      <p:ext uri="{BB962C8B-B14F-4D97-AF65-F5344CB8AC3E}">
        <p14:creationId xmlns:p14="http://schemas.microsoft.com/office/powerpoint/2010/main" val="39062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62200" y="0"/>
            <a:ext cx="4406900" cy="6477000"/>
          </a:xfrm>
          <a:prstGeom prst="rect">
            <a:avLst/>
          </a:prstGeom>
        </p:spPr>
      </p:pic>
    </p:spTree>
    <p:extLst>
      <p:ext uri="{BB962C8B-B14F-4D97-AF65-F5344CB8AC3E}">
        <p14:creationId xmlns:p14="http://schemas.microsoft.com/office/powerpoint/2010/main" val="174328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FD634C62-6AC0-436F-B9A9-304F72AD9D3C}"/>
              </a:ext>
            </a:extLst>
          </p:cNvPr>
          <p:cNvPicPr>
            <a:picLocks noChangeAspect="1"/>
          </p:cNvPicPr>
          <p:nvPr/>
        </p:nvPicPr>
        <p:blipFill>
          <a:blip r:embed="rId2"/>
          <a:stretch>
            <a:fillRect/>
          </a:stretch>
        </p:blipFill>
        <p:spPr>
          <a:xfrm>
            <a:off x="657225" y="1314450"/>
            <a:ext cx="7829550" cy="4229100"/>
          </a:xfrm>
          <a:prstGeom prst="rect">
            <a:avLst/>
          </a:prstGeom>
        </p:spPr>
      </p:pic>
    </p:spTree>
    <p:extLst>
      <p:ext uri="{BB962C8B-B14F-4D97-AF65-F5344CB8AC3E}">
        <p14:creationId xmlns:p14="http://schemas.microsoft.com/office/powerpoint/2010/main" val="330489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49500" y="0"/>
            <a:ext cx="4445000" cy="6477000"/>
          </a:xfrm>
          <a:prstGeom prst="rect">
            <a:avLst/>
          </a:prstGeom>
        </p:spPr>
      </p:pic>
    </p:spTree>
    <p:extLst>
      <p:ext uri="{BB962C8B-B14F-4D97-AF65-F5344CB8AC3E}">
        <p14:creationId xmlns:p14="http://schemas.microsoft.com/office/powerpoint/2010/main" val="428593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62200" y="0"/>
            <a:ext cx="4419600" cy="6477000"/>
          </a:xfrm>
          <a:prstGeom prst="rect">
            <a:avLst/>
          </a:prstGeom>
        </p:spPr>
      </p:pic>
    </p:spTree>
    <p:extLst>
      <p:ext uri="{BB962C8B-B14F-4D97-AF65-F5344CB8AC3E}">
        <p14:creationId xmlns:p14="http://schemas.microsoft.com/office/powerpoint/2010/main" val="1714740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36800" y="0"/>
            <a:ext cx="4457700" cy="6477000"/>
          </a:xfrm>
          <a:prstGeom prst="rect">
            <a:avLst/>
          </a:prstGeom>
        </p:spPr>
      </p:pic>
    </p:spTree>
    <p:extLst>
      <p:ext uri="{BB962C8B-B14F-4D97-AF65-F5344CB8AC3E}">
        <p14:creationId xmlns:p14="http://schemas.microsoft.com/office/powerpoint/2010/main" val="655072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F3F580FC-F7DC-482C-A146-60A479D19CFE}"/>
              </a:ext>
            </a:extLst>
          </p:cNvPr>
          <p:cNvSpPr/>
          <p:nvPr/>
        </p:nvSpPr>
        <p:spPr>
          <a:xfrm>
            <a:off x="2286000" y="751344"/>
            <a:ext cx="4572000" cy="4524315"/>
          </a:xfrm>
          <a:prstGeom prst="rect">
            <a:avLst/>
          </a:prstGeom>
        </p:spPr>
        <p:txBody>
          <a:bodyPr>
            <a:spAutoFit/>
          </a:bodyPr>
          <a:lstStyle/>
          <a:p>
            <a:r>
              <a:rPr lang="en-US" b="1" dirty="0">
                <a:solidFill>
                  <a:srgbClr val="232323"/>
                </a:solidFill>
              </a:rPr>
              <a:t>Discrimination</a:t>
            </a:r>
            <a:r>
              <a:rPr lang="en-US" dirty="0">
                <a:solidFill>
                  <a:srgbClr val="232323"/>
                </a:solidFill>
              </a:rPr>
              <a:t> — Discrimination describes the accuracy of a given prediction (</a:t>
            </a:r>
            <a:r>
              <a:rPr lang="en-US" dirty="0" err="1">
                <a:solidFill>
                  <a:srgbClr val="232323"/>
                </a:solidFill>
              </a:rPr>
              <a:t>ie</a:t>
            </a:r>
            <a:r>
              <a:rPr lang="en-US" dirty="0">
                <a:solidFill>
                  <a:srgbClr val="232323"/>
                </a:solidFill>
              </a:rPr>
              <a:t>, its ability to discriminate between survivors and non survivors). As an example, if a scoring instrument predicts a mortality of 90 percent, discrimination is perfect if the observed mortality is 90 percent.</a:t>
            </a:r>
          </a:p>
          <a:p>
            <a:r>
              <a:rPr lang="en-US" b="1" dirty="0">
                <a:solidFill>
                  <a:srgbClr val="232323"/>
                </a:solidFill>
              </a:rPr>
              <a:t>Calibration</a:t>
            </a:r>
            <a:r>
              <a:rPr lang="en-US" dirty="0">
                <a:solidFill>
                  <a:srgbClr val="232323"/>
                </a:solidFill>
              </a:rPr>
              <a:t> — Calibration describes how the instrument performs over a wide range of predicted mortalities (</a:t>
            </a:r>
            <a:r>
              <a:rPr lang="en-US" dirty="0" err="1">
                <a:solidFill>
                  <a:srgbClr val="232323"/>
                </a:solidFill>
              </a:rPr>
              <a:t>ie</a:t>
            </a:r>
            <a:r>
              <a:rPr lang="en-US" dirty="0">
                <a:solidFill>
                  <a:srgbClr val="232323"/>
                </a:solidFill>
              </a:rPr>
              <a:t>, the agreement between observed and expected numbers of survivors and non survivors across all probabilities of death). Calibration is sensitive to alterations in case-mix and patient care/interventions.</a:t>
            </a:r>
          </a:p>
        </p:txBody>
      </p:sp>
    </p:spTree>
    <p:extLst>
      <p:ext uri="{BB962C8B-B14F-4D97-AF65-F5344CB8AC3E}">
        <p14:creationId xmlns:p14="http://schemas.microsoft.com/office/powerpoint/2010/main" val="4029237105"/>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139</Words>
  <Application>Microsoft Office PowerPoint</Application>
  <PresentationFormat>Skærmshow (4:3)</PresentationFormat>
  <Paragraphs>8</Paragraphs>
  <Slides>12</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12</vt:i4>
      </vt:variant>
    </vt:vector>
  </HeadingPairs>
  <TitlesOfParts>
    <vt:vector size="18" baseType="lpstr">
      <vt:lpstr>Arial</vt:lpstr>
      <vt:lpstr>Calibri</vt:lpstr>
      <vt:lpstr>Calibri Light</vt:lpstr>
      <vt:lpstr>inherit</vt:lpstr>
      <vt:lpstr>verdana</vt:lpstr>
      <vt:lpstr>1_Custom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Jens Hillingsø</dc:creator>
  <cp:lastModifiedBy>Jens Hillingsø</cp:lastModifiedBy>
  <cp:revision>13</cp:revision>
  <dcterms:created xsi:type="dcterms:W3CDTF">2020-01-23T11:38:34Z</dcterms:created>
  <dcterms:modified xsi:type="dcterms:W3CDTF">2020-01-23T23:26:14Z</dcterms:modified>
</cp:coreProperties>
</file>