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89" r:id="rId3"/>
    <p:sldId id="1103" r:id="rId4"/>
    <p:sldId id="1104" r:id="rId5"/>
    <p:sldId id="305" r:id="rId6"/>
    <p:sldId id="1107" r:id="rId7"/>
    <p:sldId id="291" r:id="rId8"/>
    <p:sldId id="292" r:id="rId9"/>
    <p:sldId id="316" r:id="rId10"/>
    <p:sldId id="1108" r:id="rId11"/>
    <p:sldId id="1109" r:id="rId12"/>
    <p:sldId id="1110" r:id="rId13"/>
    <p:sldId id="1111" r:id="rId14"/>
    <p:sldId id="1114" r:id="rId15"/>
    <p:sldId id="1113" r:id="rId16"/>
    <p:sldId id="256" r:id="rId1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660"/>
  </p:normalViewPr>
  <p:slideViewPr>
    <p:cSldViewPr>
      <p:cViewPr varScale="1">
        <p:scale>
          <a:sx n="81" d="100"/>
          <a:sy n="81" d="100"/>
        </p:scale>
        <p:origin x="6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FF1C5-C59C-43E3-89CB-A31144F86D7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5281A31-070B-4FB6-89D3-48DC5C76D095}">
      <dgm:prSet phldrT="[Tekst]"/>
      <dgm:spPr/>
      <dgm:t>
        <a:bodyPr/>
        <a:lstStyle/>
        <a:p>
          <a:r>
            <a:rPr lang="da-DK" dirty="0"/>
            <a:t>Dag 1: ITA-</a:t>
          </a:r>
          <a:r>
            <a:rPr lang="da-DK" dirty="0" err="1"/>
            <a:t>indl</a:t>
          </a:r>
          <a:r>
            <a:rPr lang="da-DK" dirty="0"/>
            <a:t>. </a:t>
          </a:r>
        </a:p>
      </dgm:t>
    </dgm:pt>
    <dgm:pt modelId="{A7B7AEAE-4674-4EEE-92C6-41184645719F}" type="parTrans" cxnId="{F7CD71A9-A894-47DC-B355-C67D337C2D31}">
      <dgm:prSet/>
      <dgm:spPr/>
      <dgm:t>
        <a:bodyPr/>
        <a:lstStyle/>
        <a:p>
          <a:endParaRPr lang="da-DK"/>
        </a:p>
      </dgm:t>
    </dgm:pt>
    <dgm:pt modelId="{4A3B2DE9-6AE3-4088-A483-43208AA1828F}" type="sibTrans" cxnId="{F7CD71A9-A894-47DC-B355-C67D337C2D31}">
      <dgm:prSet/>
      <dgm:spPr/>
      <dgm:t>
        <a:bodyPr/>
        <a:lstStyle/>
        <a:p>
          <a:endParaRPr lang="da-DK"/>
        </a:p>
      </dgm:t>
    </dgm:pt>
    <dgm:pt modelId="{03AA8CE2-AB70-41F9-BB92-1DA6D79B7CA3}">
      <dgm:prSet phldrT="[Tekst]"/>
      <dgm:spPr/>
      <dgm:t>
        <a:bodyPr/>
        <a:lstStyle/>
        <a:p>
          <a:r>
            <a:rPr lang="da-DK" dirty="0"/>
            <a:t>Automatisk </a:t>
          </a:r>
          <a:r>
            <a:rPr lang="da-DK" dirty="0" err="1"/>
            <a:t>data-indsamling</a:t>
          </a:r>
          <a:r>
            <a:rPr lang="da-DK" dirty="0"/>
            <a:t> for den specifikke patient</a:t>
          </a:r>
        </a:p>
        <a:p>
          <a:r>
            <a:rPr lang="da-DK" dirty="0"/>
            <a:t>Første prædiktion</a:t>
          </a:r>
        </a:p>
        <a:p>
          <a:r>
            <a:rPr lang="da-DK" dirty="0"/>
            <a:t>Risiko for komplikation?</a:t>
          </a:r>
        </a:p>
        <a:p>
          <a:endParaRPr lang="da-DK" dirty="0"/>
        </a:p>
      </dgm:t>
    </dgm:pt>
    <dgm:pt modelId="{5FC1FD1A-2FDC-42D4-883C-DE7831D76042}" type="parTrans" cxnId="{25199397-1264-4850-92C7-D4548FC817FF}">
      <dgm:prSet/>
      <dgm:spPr/>
      <dgm:t>
        <a:bodyPr/>
        <a:lstStyle/>
        <a:p>
          <a:endParaRPr lang="da-DK"/>
        </a:p>
      </dgm:t>
    </dgm:pt>
    <dgm:pt modelId="{F13770C8-9966-41DF-9595-599B5970A78C}" type="sibTrans" cxnId="{25199397-1264-4850-92C7-D4548FC817FF}">
      <dgm:prSet/>
      <dgm:spPr/>
      <dgm:t>
        <a:bodyPr/>
        <a:lstStyle/>
        <a:p>
          <a:endParaRPr lang="da-DK"/>
        </a:p>
      </dgm:t>
    </dgm:pt>
    <dgm:pt modelId="{71FBE2A3-3E23-43AC-B446-B049E2B4D1BA}">
      <dgm:prSet phldrT="[Tekst]"/>
      <dgm:spPr/>
      <dgm:t>
        <a:bodyPr/>
        <a:lstStyle/>
        <a:p>
          <a:r>
            <a:rPr lang="da-DK" dirty="0"/>
            <a:t>Dag 5 – </a:t>
          </a:r>
          <a:r>
            <a:rPr lang="da-DK" dirty="0" err="1"/>
            <a:t>Vedv</a:t>
          </a:r>
          <a:r>
            <a:rPr lang="da-DK" dirty="0"/>
            <a:t>. kritisk syg</a:t>
          </a:r>
        </a:p>
      </dgm:t>
    </dgm:pt>
    <dgm:pt modelId="{1F7B47E9-E135-4288-AFFD-C364786BC22D}" type="parTrans" cxnId="{7CDAD0D5-C0FF-46D1-81CB-C0E28B6939E4}">
      <dgm:prSet/>
      <dgm:spPr/>
      <dgm:t>
        <a:bodyPr/>
        <a:lstStyle/>
        <a:p>
          <a:endParaRPr lang="da-DK"/>
        </a:p>
      </dgm:t>
    </dgm:pt>
    <dgm:pt modelId="{EFF6F70E-3450-4BD3-B5EC-50D368D3883A}" type="sibTrans" cxnId="{7CDAD0D5-C0FF-46D1-81CB-C0E28B6939E4}">
      <dgm:prSet/>
      <dgm:spPr/>
      <dgm:t>
        <a:bodyPr/>
        <a:lstStyle/>
        <a:p>
          <a:endParaRPr lang="da-DK"/>
        </a:p>
      </dgm:t>
    </dgm:pt>
    <dgm:pt modelId="{5726822E-5C68-40B5-9B5B-C0B2D0E0AC2C}">
      <dgm:prSet phldrT="[Tekst]"/>
      <dgm:spPr/>
      <dgm:t>
        <a:bodyPr/>
        <a:lstStyle/>
        <a:p>
          <a:r>
            <a:rPr lang="da-DK" dirty="0"/>
            <a:t>Markant forbedret prædiktion og forklaring</a:t>
          </a:r>
        </a:p>
        <a:p>
          <a:endParaRPr lang="da-DK" dirty="0"/>
        </a:p>
        <a:p>
          <a:r>
            <a:rPr lang="da-DK" dirty="0"/>
            <a:t>Klinisk beslutningsstøtte</a:t>
          </a:r>
        </a:p>
      </dgm:t>
    </dgm:pt>
    <dgm:pt modelId="{70196B7C-A0C9-40D5-9205-07984497CA76}" type="parTrans" cxnId="{770F7D46-2381-490C-B2E3-C992286FE03D}">
      <dgm:prSet/>
      <dgm:spPr/>
      <dgm:t>
        <a:bodyPr/>
        <a:lstStyle/>
        <a:p>
          <a:endParaRPr lang="da-DK"/>
        </a:p>
      </dgm:t>
    </dgm:pt>
    <dgm:pt modelId="{DC2BDB3D-F457-400B-A478-D78FC51B12BF}" type="sibTrans" cxnId="{770F7D46-2381-490C-B2E3-C992286FE03D}">
      <dgm:prSet/>
      <dgm:spPr/>
      <dgm:t>
        <a:bodyPr/>
        <a:lstStyle/>
        <a:p>
          <a:endParaRPr lang="da-DK"/>
        </a:p>
      </dgm:t>
    </dgm:pt>
    <dgm:pt modelId="{D438CBDC-1A5C-4C28-A894-A42581528566}">
      <dgm:prSet phldrT="[Tekst]"/>
      <dgm:spPr/>
      <dgm:t>
        <a:bodyPr/>
        <a:lstStyle/>
        <a:p>
          <a:r>
            <a:rPr lang="da-DK" dirty="0"/>
            <a:t>Forbedret prædiktion og forklaring baseret på observeret forløb og respons på initial behandling</a:t>
          </a:r>
        </a:p>
      </dgm:t>
    </dgm:pt>
    <dgm:pt modelId="{F5C3E2FA-E5FC-4E50-9E41-197E961936C9}" type="sibTrans" cxnId="{846137FB-A3F4-4CE8-BE08-3BEA8F3C2C0C}">
      <dgm:prSet/>
      <dgm:spPr/>
      <dgm:t>
        <a:bodyPr/>
        <a:lstStyle/>
        <a:p>
          <a:endParaRPr lang="da-DK"/>
        </a:p>
      </dgm:t>
    </dgm:pt>
    <dgm:pt modelId="{00F5CE52-5109-4425-BFA2-BB2223FFBA18}" type="parTrans" cxnId="{846137FB-A3F4-4CE8-BE08-3BEA8F3C2C0C}">
      <dgm:prSet/>
      <dgm:spPr/>
      <dgm:t>
        <a:bodyPr/>
        <a:lstStyle/>
        <a:p>
          <a:endParaRPr lang="da-DK"/>
        </a:p>
      </dgm:t>
    </dgm:pt>
    <dgm:pt modelId="{29006EA4-1F46-4AFE-9E80-A808AB85EB58}">
      <dgm:prSet phldrT="[Tekst]"/>
      <dgm:spPr/>
      <dgm:t>
        <a:bodyPr/>
        <a:lstStyle/>
        <a:p>
          <a:r>
            <a:rPr lang="da-DK" dirty="0"/>
            <a:t>Dag 2 – 1. prædiktion</a:t>
          </a:r>
        </a:p>
      </dgm:t>
    </dgm:pt>
    <dgm:pt modelId="{31FA800E-2624-4679-B86C-C4589BD89680}" type="sibTrans" cxnId="{FC59E8D3-9312-49D7-969A-20DDDA6AF9CC}">
      <dgm:prSet/>
      <dgm:spPr/>
      <dgm:t>
        <a:bodyPr/>
        <a:lstStyle/>
        <a:p>
          <a:endParaRPr lang="da-DK"/>
        </a:p>
      </dgm:t>
    </dgm:pt>
    <dgm:pt modelId="{15C1D4CE-A44A-42DC-B862-AEE9A75D1E14}" type="parTrans" cxnId="{FC59E8D3-9312-49D7-969A-20DDDA6AF9CC}">
      <dgm:prSet/>
      <dgm:spPr/>
      <dgm:t>
        <a:bodyPr/>
        <a:lstStyle/>
        <a:p>
          <a:endParaRPr lang="da-DK"/>
        </a:p>
      </dgm:t>
    </dgm:pt>
    <dgm:pt modelId="{4E28A39E-CAD9-4A53-8B65-03E9BC3B554B}" type="pres">
      <dgm:prSet presAssocID="{F06FF1C5-C59C-43E3-89CB-A31144F86D7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18FD293-0198-4442-91C6-53254E0F71DF}" type="pres">
      <dgm:prSet presAssocID="{75281A31-070B-4FB6-89D3-48DC5C76D095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80EEE1B0-0DB5-42B1-AE51-A435B9930020}" type="pres">
      <dgm:prSet presAssocID="{75281A31-070B-4FB6-89D3-48DC5C76D09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58656D82-E1AA-4D21-A53E-4602E5D000C0}" type="pres">
      <dgm:prSet presAssocID="{29006EA4-1F46-4AFE-9E80-A808AB85EB58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B8EE7FFA-5D75-4E66-B3E1-F312BB5F9416}" type="pres">
      <dgm:prSet presAssocID="{29006EA4-1F46-4AFE-9E80-A808AB85EB5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50D1EC41-B5C9-4C9B-85C3-EBDB122F246C}" type="pres">
      <dgm:prSet presAssocID="{71FBE2A3-3E23-43AC-B446-B049E2B4D1BA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95890448-88C4-44EF-B394-4A10EE1A95AA}" type="pres">
      <dgm:prSet presAssocID="{71FBE2A3-3E23-43AC-B446-B049E2B4D1B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A56510C-391A-4940-AEC7-8AF58154AFDD}" type="presOf" srcId="{D438CBDC-1A5C-4C28-A894-A42581528566}" destId="{B8EE7FFA-5D75-4E66-B3E1-F312BB5F9416}" srcOrd="0" destOrd="0" presId="urn:microsoft.com/office/officeart/2009/3/layout/IncreasingArrowsProcess"/>
    <dgm:cxn modelId="{6670E738-6F47-4EED-A89B-DE8F8A64DE08}" type="presOf" srcId="{29006EA4-1F46-4AFE-9E80-A808AB85EB58}" destId="{58656D82-E1AA-4D21-A53E-4602E5D000C0}" srcOrd="0" destOrd="0" presId="urn:microsoft.com/office/officeart/2009/3/layout/IncreasingArrowsProcess"/>
    <dgm:cxn modelId="{770F7D46-2381-490C-B2E3-C992286FE03D}" srcId="{71FBE2A3-3E23-43AC-B446-B049E2B4D1BA}" destId="{5726822E-5C68-40B5-9B5B-C0B2D0E0AC2C}" srcOrd="0" destOrd="0" parTransId="{70196B7C-A0C9-40D5-9205-07984497CA76}" sibTransId="{DC2BDB3D-F457-400B-A478-D78FC51B12BF}"/>
    <dgm:cxn modelId="{3A92BD4D-8743-4A87-A525-8EB81041FB4C}" type="presOf" srcId="{75281A31-070B-4FB6-89D3-48DC5C76D095}" destId="{D18FD293-0198-4442-91C6-53254E0F71DF}" srcOrd="0" destOrd="0" presId="urn:microsoft.com/office/officeart/2009/3/layout/IncreasingArrowsProcess"/>
    <dgm:cxn modelId="{D2EECE4F-1344-408F-B1EC-686B1DF28CF9}" type="presOf" srcId="{03AA8CE2-AB70-41F9-BB92-1DA6D79B7CA3}" destId="{80EEE1B0-0DB5-42B1-AE51-A435B9930020}" srcOrd="0" destOrd="0" presId="urn:microsoft.com/office/officeart/2009/3/layout/IncreasingArrowsProcess"/>
    <dgm:cxn modelId="{3AD9CA87-FFE7-4F52-B1D1-F48ECBBA86AF}" type="presOf" srcId="{71FBE2A3-3E23-43AC-B446-B049E2B4D1BA}" destId="{50D1EC41-B5C9-4C9B-85C3-EBDB122F246C}" srcOrd="0" destOrd="0" presId="urn:microsoft.com/office/officeart/2009/3/layout/IncreasingArrowsProcess"/>
    <dgm:cxn modelId="{25199397-1264-4850-92C7-D4548FC817FF}" srcId="{75281A31-070B-4FB6-89D3-48DC5C76D095}" destId="{03AA8CE2-AB70-41F9-BB92-1DA6D79B7CA3}" srcOrd="0" destOrd="0" parTransId="{5FC1FD1A-2FDC-42D4-883C-DE7831D76042}" sibTransId="{F13770C8-9966-41DF-9595-599B5970A78C}"/>
    <dgm:cxn modelId="{F7CD71A9-A894-47DC-B355-C67D337C2D31}" srcId="{F06FF1C5-C59C-43E3-89CB-A31144F86D77}" destId="{75281A31-070B-4FB6-89D3-48DC5C76D095}" srcOrd="0" destOrd="0" parTransId="{A7B7AEAE-4674-4EEE-92C6-41184645719F}" sibTransId="{4A3B2DE9-6AE3-4088-A483-43208AA1828F}"/>
    <dgm:cxn modelId="{548146B8-FCC0-4740-932B-80B9A1170D3C}" type="presOf" srcId="{F06FF1C5-C59C-43E3-89CB-A31144F86D77}" destId="{4E28A39E-CAD9-4A53-8B65-03E9BC3B554B}" srcOrd="0" destOrd="0" presId="urn:microsoft.com/office/officeart/2009/3/layout/IncreasingArrowsProcess"/>
    <dgm:cxn modelId="{FC59E8D3-9312-49D7-969A-20DDDA6AF9CC}" srcId="{F06FF1C5-C59C-43E3-89CB-A31144F86D77}" destId="{29006EA4-1F46-4AFE-9E80-A808AB85EB58}" srcOrd="1" destOrd="0" parTransId="{15C1D4CE-A44A-42DC-B862-AEE9A75D1E14}" sibTransId="{31FA800E-2624-4679-B86C-C4589BD89680}"/>
    <dgm:cxn modelId="{7CDAD0D5-C0FF-46D1-81CB-C0E28B6939E4}" srcId="{F06FF1C5-C59C-43E3-89CB-A31144F86D77}" destId="{71FBE2A3-3E23-43AC-B446-B049E2B4D1BA}" srcOrd="2" destOrd="0" parTransId="{1F7B47E9-E135-4288-AFFD-C364786BC22D}" sibTransId="{EFF6F70E-3450-4BD3-B5EC-50D368D3883A}"/>
    <dgm:cxn modelId="{54305FF2-6407-49F0-A531-79345FA3AEA1}" type="presOf" srcId="{5726822E-5C68-40B5-9B5B-C0B2D0E0AC2C}" destId="{95890448-88C4-44EF-B394-4A10EE1A95AA}" srcOrd="0" destOrd="0" presId="urn:microsoft.com/office/officeart/2009/3/layout/IncreasingArrowsProcess"/>
    <dgm:cxn modelId="{846137FB-A3F4-4CE8-BE08-3BEA8F3C2C0C}" srcId="{29006EA4-1F46-4AFE-9E80-A808AB85EB58}" destId="{D438CBDC-1A5C-4C28-A894-A42581528566}" srcOrd="0" destOrd="0" parTransId="{00F5CE52-5109-4425-BFA2-BB2223FFBA18}" sibTransId="{F5C3E2FA-E5FC-4E50-9E41-197E961936C9}"/>
    <dgm:cxn modelId="{BDD34DC0-7518-490D-B3F0-100297456231}" type="presParOf" srcId="{4E28A39E-CAD9-4A53-8B65-03E9BC3B554B}" destId="{D18FD293-0198-4442-91C6-53254E0F71DF}" srcOrd="0" destOrd="0" presId="urn:microsoft.com/office/officeart/2009/3/layout/IncreasingArrowsProcess"/>
    <dgm:cxn modelId="{DDB890D7-FA76-4B03-BF16-306C65670FDA}" type="presParOf" srcId="{4E28A39E-CAD9-4A53-8B65-03E9BC3B554B}" destId="{80EEE1B0-0DB5-42B1-AE51-A435B9930020}" srcOrd="1" destOrd="0" presId="urn:microsoft.com/office/officeart/2009/3/layout/IncreasingArrowsProcess"/>
    <dgm:cxn modelId="{10461066-1C1D-4523-A25B-4AE10A4BB8CA}" type="presParOf" srcId="{4E28A39E-CAD9-4A53-8B65-03E9BC3B554B}" destId="{58656D82-E1AA-4D21-A53E-4602E5D000C0}" srcOrd="2" destOrd="0" presId="urn:microsoft.com/office/officeart/2009/3/layout/IncreasingArrowsProcess"/>
    <dgm:cxn modelId="{28417691-25F6-45AA-A587-0DDE1486A428}" type="presParOf" srcId="{4E28A39E-CAD9-4A53-8B65-03E9BC3B554B}" destId="{B8EE7FFA-5D75-4E66-B3E1-F312BB5F9416}" srcOrd="3" destOrd="0" presId="urn:microsoft.com/office/officeart/2009/3/layout/IncreasingArrowsProcess"/>
    <dgm:cxn modelId="{2F6762D9-1153-4343-A5E7-E27C8B6DE27D}" type="presParOf" srcId="{4E28A39E-CAD9-4A53-8B65-03E9BC3B554B}" destId="{50D1EC41-B5C9-4C9B-85C3-EBDB122F246C}" srcOrd="4" destOrd="0" presId="urn:microsoft.com/office/officeart/2009/3/layout/IncreasingArrowsProcess"/>
    <dgm:cxn modelId="{6F6C013A-B886-4089-98AB-B64F20154C2C}" type="presParOf" srcId="{4E28A39E-CAD9-4A53-8B65-03E9BC3B554B}" destId="{95890448-88C4-44EF-B394-4A10EE1A95A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4877D-48DE-4FA0-811F-D2A17EC2FCE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1D86764-E6FE-44B5-B7CF-D58D6BB5363D}">
      <dgm:prSet phldrT="[Tekst]" custT="1"/>
      <dgm:spPr/>
      <dgm:t>
        <a:bodyPr/>
        <a:lstStyle/>
        <a:p>
          <a:r>
            <a:rPr lang="en-US" sz="1800" b="1" noProof="0" dirty="0"/>
            <a:t>Clinical uptake</a:t>
          </a:r>
          <a:endParaRPr lang="en-US" sz="1200" b="1" noProof="0" dirty="0"/>
        </a:p>
      </dgm:t>
    </dgm:pt>
    <dgm:pt modelId="{C6C5E545-82C6-4971-BEAA-DF6B7FBBF529}" type="parTrans" cxnId="{34B5C75A-48B2-4674-B188-E08F2C17AA63}">
      <dgm:prSet/>
      <dgm:spPr/>
      <dgm:t>
        <a:bodyPr/>
        <a:lstStyle/>
        <a:p>
          <a:endParaRPr lang="en-US" b="1" noProof="0" dirty="0"/>
        </a:p>
      </dgm:t>
    </dgm:pt>
    <dgm:pt modelId="{33E1DEC7-A2C6-4DE9-BED1-8DB35D1F12C3}" type="sibTrans" cxnId="{34B5C75A-48B2-4674-B188-E08F2C17AA63}">
      <dgm:prSet/>
      <dgm:spPr/>
      <dgm:t>
        <a:bodyPr/>
        <a:lstStyle/>
        <a:p>
          <a:endParaRPr lang="en-US" b="1" noProof="0" dirty="0"/>
        </a:p>
      </dgm:t>
    </dgm:pt>
    <dgm:pt modelId="{D5EBFC2A-C9C2-44AB-83C1-CB60FCCDD6DB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noProof="0" dirty="0"/>
            <a:t>New clinical baseline</a:t>
          </a:r>
        </a:p>
      </dgm:t>
    </dgm:pt>
    <dgm:pt modelId="{42EBA6AC-F79D-4C6C-85D4-8862A648552C}" type="parTrans" cxnId="{9FF3C2F4-9E2A-4F35-9AA4-F69EC331AB5C}">
      <dgm:prSet/>
      <dgm:spPr/>
      <dgm:t>
        <a:bodyPr/>
        <a:lstStyle/>
        <a:p>
          <a:endParaRPr lang="en-US" b="1" noProof="0" dirty="0"/>
        </a:p>
      </dgm:t>
    </dgm:pt>
    <dgm:pt modelId="{7AA4FD6C-6C38-4A0A-9E45-257FAAB6E75D}" type="sibTrans" cxnId="{9FF3C2F4-9E2A-4F35-9AA4-F69EC331AB5C}">
      <dgm:prSet/>
      <dgm:spPr/>
      <dgm:t>
        <a:bodyPr/>
        <a:lstStyle/>
        <a:p>
          <a:endParaRPr lang="en-US" b="1" noProof="0" dirty="0"/>
        </a:p>
      </dgm:t>
    </dgm:pt>
    <dgm:pt modelId="{B49239CC-074D-4E12-AF27-01AB0FF29563}">
      <dgm:prSet phldrT="[Tekst]" custT="1"/>
      <dgm:spPr/>
      <dgm:t>
        <a:bodyPr/>
        <a:lstStyle/>
        <a:p>
          <a:r>
            <a:rPr lang="en-US" sz="1800" b="1" noProof="0" dirty="0"/>
            <a:t>RCT updated</a:t>
          </a:r>
        </a:p>
      </dgm:t>
    </dgm:pt>
    <dgm:pt modelId="{1305DA34-DDAC-40AA-BFBA-534BF3C91568}" type="parTrans" cxnId="{C98BF498-6803-43EC-9DAA-518807E2AB86}">
      <dgm:prSet/>
      <dgm:spPr/>
      <dgm:t>
        <a:bodyPr/>
        <a:lstStyle/>
        <a:p>
          <a:endParaRPr lang="en-US" b="1" noProof="0" dirty="0"/>
        </a:p>
      </dgm:t>
    </dgm:pt>
    <dgm:pt modelId="{694A2F38-6FC7-4DF2-B722-D2F93819C8A2}" type="sibTrans" cxnId="{C98BF498-6803-43EC-9DAA-518807E2AB86}">
      <dgm:prSet/>
      <dgm:spPr/>
      <dgm:t>
        <a:bodyPr/>
        <a:lstStyle/>
        <a:p>
          <a:endParaRPr lang="en-US" b="1" noProof="0" dirty="0"/>
        </a:p>
      </dgm:t>
    </dgm:pt>
    <dgm:pt modelId="{0B1E866B-3632-413E-90DF-B1C0D993FD7C}">
      <dgm:prSet phldrT="[Tekst]" custT="1"/>
      <dgm:spPr/>
      <dgm:t>
        <a:bodyPr/>
        <a:lstStyle/>
        <a:p>
          <a:r>
            <a:rPr lang="en-US" sz="1800" b="1" noProof="0" dirty="0"/>
            <a:t>RCT result </a:t>
          </a:r>
        </a:p>
      </dgm:t>
    </dgm:pt>
    <dgm:pt modelId="{C619BA11-4C24-42EB-82DA-3B2AA121F62D}" type="parTrans" cxnId="{81A22CD6-A656-438C-8588-CA3CD4119F45}">
      <dgm:prSet/>
      <dgm:spPr/>
      <dgm:t>
        <a:bodyPr/>
        <a:lstStyle/>
        <a:p>
          <a:endParaRPr lang="da-DK" b="1"/>
        </a:p>
      </dgm:t>
    </dgm:pt>
    <dgm:pt modelId="{7E53886D-B6B9-4F64-9AC9-FB62AA29B9BB}" type="sibTrans" cxnId="{81A22CD6-A656-438C-8588-CA3CD4119F45}">
      <dgm:prSet/>
      <dgm:spPr/>
      <dgm:t>
        <a:bodyPr/>
        <a:lstStyle/>
        <a:p>
          <a:endParaRPr lang="da-DK" b="1"/>
        </a:p>
      </dgm:t>
    </dgm:pt>
    <dgm:pt modelId="{4EB107A0-E994-472A-81FB-FDB823752484}" type="pres">
      <dgm:prSet presAssocID="{BB14877D-48DE-4FA0-811F-D2A17EC2FCE2}" presName="cycle" presStyleCnt="0">
        <dgm:presLayoutVars>
          <dgm:dir/>
          <dgm:resizeHandles val="exact"/>
        </dgm:presLayoutVars>
      </dgm:prSet>
      <dgm:spPr/>
    </dgm:pt>
    <dgm:pt modelId="{6EF6B430-48C4-4E11-AE2C-4865E908F40D}" type="pres">
      <dgm:prSet presAssocID="{0B1E866B-3632-413E-90DF-B1C0D993FD7C}" presName="node" presStyleLbl="node1" presStyleIdx="0" presStyleCnt="4">
        <dgm:presLayoutVars>
          <dgm:bulletEnabled val="1"/>
        </dgm:presLayoutVars>
      </dgm:prSet>
      <dgm:spPr/>
    </dgm:pt>
    <dgm:pt modelId="{94D404F4-B451-41E4-A6CB-07C057BC86AA}" type="pres">
      <dgm:prSet presAssocID="{7E53886D-B6B9-4F64-9AC9-FB62AA29B9BB}" presName="sibTrans" presStyleLbl="sibTrans2D1" presStyleIdx="0" presStyleCnt="4"/>
      <dgm:spPr/>
    </dgm:pt>
    <dgm:pt modelId="{16D656CA-0D33-499C-8A80-FED991E0F1A8}" type="pres">
      <dgm:prSet presAssocID="{7E53886D-B6B9-4F64-9AC9-FB62AA29B9BB}" presName="connectorText" presStyleLbl="sibTrans2D1" presStyleIdx="0" presStyleCnt="4"/>
      <dgm:spPr/>
    </dgm:pt>
    <dgm:pt modelId="{74AD6231-D476-4637-B058-3900ECE7688A}" type="pres">
      <dgm:prSet presAssocID="{31D86764-E6FE-44B5-B7CF-D58D6BB5363D}" presName="node" presStyleLbl="node1" presStyleIdx="1" presStyleCnt="4" custScaleX="105688">
        <dgm:presLayoutVars>
          <dgm:bulletEnabled val="1"/>
        </dgm:presLayoutVars>
      </dgm:prSet>
      <dgm:spPr/>
    </dgm:pt>
    <dgm:pt modelId="{FDDA75AA-02FD-461F-8ED6-40BD90107B16}" type="pres">
      <dgm:prSet presAssocID="{33E1DEC7-A2C6-4DE9-BED1-8DB35D1F12C3}" presName="sibTrans" presStyleLbl="sibTrans2D1" presStyleIdx="1" presStyleCnt="4"/>
      <dgm:spPr/>
    </dgm:pt>
    <dgm:pt modelId="{95E013C6-0CD0-4743-AF74-CE123EF61EEC}" type="pres">
      <dgm:prSet presAssocID="{33E1DEC7-A2C6-4DE9-BED1-8DB35D1F12C3}" presName="connectorText" presStyleLbl="sibTrans2D1" presStyleIdx="1" presStyleCnt="4"/>
      <dgm:spPr/>
    </dgm:pt>
    <dgm:pt modelId="{9B6860FD-ECC8-4A1D-A9D1-9CAACB3B4E57}" type="pres">
      <dgm:prSet presAssocID="{D5EBFC2A-C9C2-44AB-83C1-CB60FCCDD6DB}" presName="node" presStyleLbl="node1" presStyleIdx="2" presStyleCnt="4">
        <dgm:presLayoutVars>
          <dgm:bulletEnabled val="1"/>
        </dgm:presLayoutVars>
      </dgm:prSet>
      <dgm:spPr/>
    </dgm:pt>
    <dgm:pt modelId="{A65825FF-5952-4BE4-898A-265C5C7F834B}" type="pres">
      <dgm:prSet presAssocID="{7AA4FD6C-6C38-4A0A-9E45-257FAAB6E75D}" presName="sibTrans" presStyleLbl="sibTrans2D1" presStyleIdx="2" presStyleCnt="4"/>
      <dgm:spPr/>
    </dgm:pt>
    <dgm:pt modelId="{CEACC8CE-3170-48FB-85DA-6429FB17B625}" type="pres">
      <dgm:prSet presAssocID="{7AA4FD6C-6C38-4A0A-9E45-257FAAB6E75D}" presName="connectorText" presStyleLbl="sibTrans2D1" presStyleIdx="2" presStyleCnt="4"/>
      <dgm:spPr/>
    </dgm:pt>
    <dgm:pt modelId="{7E08F89D-ED72-4429-AB7F-33E8556E7D28}" type="pres">
      <dgm:prSet presAssocID="{B49239CC-074D-4E12-AF27-01AB0FF29563}" presName="node" presStyleLbl="node1" presStyleIdx="3" presStyleCnt="4">
        <dgm:presLayoutVars>
          <dgm:bulletEnabled val="1"/>
        </dgm:presLayoutVars>
      </dgm:prSet>
      <dgm:spPr/>
    </dgm:pt>
    <dgm:pt modelId="{5C340E5D-2D16-4427-AAD6-3E3DB1AB8F85}" type="pres">
      <dgm:prSet presAssocID="{694A2F38-6FC7-4DF2-B722-D2F93819C8A2}" presName="sibTrans" presStyleLbl="sibTrans2D1" presStyleIdx="3" presStyleCnt="4"/>
      <dgm:spPr/>
    </dgm:pt>
    <dgm:pt modelId="{1E36539B-4C11-4D33-AB8E-DC59D8EB02A5}" type="pres">
      <dgm:prSet presAssocID="{694A2F38-6FC7-4DF2-B722-D2F93819C8A2}" presName="connectorText" presStyleLbl="sibTrans2D1" presStyleIdx="3" presStyleCnt="4"/>
      <dgm:spPr/>
    </dgm:pt>
  </dgm:ptLst>
  <dgm:cxnLst>
    <dgm:cxn modelId="{7C62A302-35B4-44EA-9F7D-1C74DE02C744}" type="presOf" srcId="{7E53886D-B6B9-4F64-9AC9-FB62AA29B9BB}" destId="{94D404F4-B451-41E4-A6CB-07C057BC86AA}" srcOrd="0" destOrd="0" presId="urn:microsoft.com/office/officeart/2005/8/layout/cycle2"/>
    <dgm:cxn modelId="{E823BF21-5A8E-44B1-9500-E67F894DDA79}" type="presOf" srcId="{694A2F38-6FC7-4DF2-B722-D2F93819C8A2}" destId="{5C340E5D-2D16-4427-AAD6-3E3DB1AB8F85}" srcOrd="0" destOrd="0" presId="urn:microsoft.com/office/officeart/2005/8/layout/cycle2"/>
    <dgm:cxn modelId="{0FA1CA33-6F61-4DB3-854A-EB2D78EAF868}" type="presOf" srcId="{7AA4FD6C-6C38-4A0A-9E45-257FAAB6E75D}" destId="{CEACC8CE-3170-48FB-85DA-6429FB17B625}" srcOrd="1" destOrd="0" presId="urn:microsoft.com/office/officeart/2005/8/layout/cycle2"/>
    <dgm:cxn modelId="{FBF3FB40-86C4-4AAD-A27A-28C2597AB2D0}" type="presOf" srcId="{33E1DEC7-A2C6-4DE9-BED1-8DB35D1F12C3}" destId="{FDDA75AA-02FD-461F-8ED6-40BD90107B16}" srcOrd="0" destOrd="0" presId="urn:microsoft.com/office/officeart/2005/8/layout/cycle2"/>
    <dgm:cxn modelId="{498D525E-D2EA-4F87-9C0F-076C3DE3B94F}" type="presOf" srcId="{BB14877D-48DE-4FA0-811F-D2A17EC2FCE2}" destId="{4EB107A0-E994-472A-81FB-FDB823752484}" srcOrd="0" destOrd="0" presId="urn:microsoft.com/office/officeart/2005/8/layout/cycle2"/>
    <dgm:cxn modelId="{505C605A-5E9E-44D8-BEFE-BE1E88F28B12}" type="presOf" srcId="{31D86764-E6FE-44B5-B7CF-D58D6BB5363D}" destId="{74AD6231-D476-4637-B058-3900ECE7688A}" srcOrd="0" destOrd="0" presId="urn:microsoft.com/office/officeart/2005/8/layout/cycle2"/>
    <dgm:cxn modelId="{34B5C75A-48B2-4674-B188-E08F2C17AA63}" srcId="{BB14877D-48DE-4FA0-811F-D2A17EC2FCE2}" destId="{31D86764-E6FE-44B5-B7CF-D58D6BB5363D}" srcOrd="1" destOrd="0" parTransId="{C6C5E545-82C6-4971-BEAA-DF6B7FBBF529}" sibTransId="{33E1DEC7-A2C6-4DE9-BED1-8DB35D1F12C3}"/>
    <dgm:cxn modelId="{F5F3AF81-1F00-4AA2-A2A3-CEC0C3BC9282}" type="presOf" srcId="{7AA4FD6C-6C38-4A0A-9E45-257FAAB6E75D}" destId="{A65825FF-5952-4BE4-898A-265C5C7F834B}" srcOrd="0" destOrd="0" presId="urn:microsoft.com/office/officeart/2005/8/layout/cycle2"/>
    <dgm:cxn modelId="{45923382-BEC9-45ED-A9A5-1CF3527E8C5A}" type="presOf" srcId="{7E53886D-B6B9-4F64-9AC9-FB62AA29B9BB}" destId="{16D656CA-0D33-499C-8A80-FED991E0F1A8}" srcOrd="1" destOrd="0" presId="urn:microsoft.com/office/officeart/2005/8/layout/cycle2"/>
    <dgm:cxn modelId="{FC23E589-C6AA-4E9D-8CC6-0F29855E786C}" type="presOf" srcId="{33E1DEC7-A2C6-4DE9-BED1-8DB35D1F12C3}" destId="{95E013C6-0CD0-4743-AF74-CE123EF61EEC}" srcOrd="1" destOrd="0" presId="urn:microsoft.com/office/officeart/2005/8/layout/cycle2"/>
    <dgm:cxn modelId="{F74F2D8F-65E5-4A2B-A998-29A50CC30BCB}" type="presOf" srcId="{694A2F38-6FC7-4DF2-B722-D2F93819C8A2}" destId="{1E36539B-4C11-4D33-AB8E-DC59D8EB02A5}" srcOrd="1" destOrd="0" presId="urn:microsoft.com/office/officeart/2005/8/layout/cycle2"/>
    <dgm:cxn modelId="{C98BF498-6803-43EC-9DAA-518807E2AB86}" srcId="{BB14877D-48DE-4FA0-811F-D2A17EC2FCE2}" destId="{B49239CC-074D-4E12-AF27-01AB0FF29563}" srcOrd="3" destOrd="0" parTransId="{1305DA34-DDAC-40AA-BFBA-534BF3C91568}" sibTransId="{694A2F38-6FC7-4DF2-B722-D2F93819C8A2}"/>
    <dgm:cxn modelId="{2251A29B-3233-4BC8-84D2-C43BF3FCE9B9}" type="presOf" srcId="{D5EBFC2A-C9C2-44AB-83C1-CB60FCCDD6DB}" destId="{9B6860FD-ECC8-4A1D-A9D1-9CAACB3B4E57}" srcOrd="0" destOrd="0" presId="urn:microsoft.com/office/officeart/2005/8/layout/cycle2"/>
    <dgm:cxn modelId="{1422DCB2-6B72-4AF2-94F2-2C4DBDAA2955}" type="presOf" srcId="{0B1E866B-3632-413E-90DF-B1C0D993FD7C}" destId="{6EF6B430-48C4-4E11-AE2C-4865E908F40D}" srcOrd="0" destOrd="0" presId="urn:microsoft.com/office/officeart/2005/8/layout/cycle2"/>
    <dgm:cxn modelId="{275343B8-A837-47AA-9DB4-876CCE336FC9}" type="presOf" srcId="{B49239CC-074D-4E12-AF27-01AB0FF29563}" destId="{7E08F89D-ED72-4429-AB7F-33E8556E7D28}" srcOrd="0" destOrd="0" presId="urn:microsoft.com/office/officeart/2005/8/layout/cycle2"/>
    <dgm:cxn modelId="{81A22CD6-A656-438C-8588-CA3CD4119F45}" srcId="{BB14877D-48DE-4FA0-811F-D2A17EC2FCE2}" destId="{0B1E866B-3632-413E-90DF-B1C0D993FD7C}" srcOrd="0" destOrd="0" parTransId="{C619BA11-4C24-42EB-82DA-3B2AA121F62D}" sibTransId="{7E53886D-B6B9-4F64-9AC9-FB62AA29B9BB}"/>
    <dgm:cxn modelId="{9FF3C2F4-9E2A-4F35-9AA4-F69EC331AB5C}" srcId="{BB14877D-48DE-4FA0-811F-D2A17EC2FCE2}" destId="{D5EBFC2A-C9C2-44AB-83C1-CB60FCCDD6DB}" srcOrd="2" destOrd="0" parTransId="{42EBA6AC-F79D-4C6C-85D4-8862A648552C}" sibTransId="{7AA4FD6C-6C38-4A0A-9E45-257FAAB6E75D}"/>
    <dgm:cxn modelId="{351C214B-EED4-472C-BFFF-DE4CC7781325}" type="presParOf" srcId="{4EB107A0-E994-472A-81FB-FDB823752484}" destId="{6EF6B430-48C4-4E11-AE2C-4865E908F40D}" srcOrd="0" destOrd="0" presId="urn:microsoft.com/office/officeart/2005/8/layout/cycle2"/>
    <dgm:cxn modelId="{77C4C4AA-E7C1-48A2-819D-7C2A52DFB513}" type="presParOf" srcId="{4EB107A0-E994-472A-81FB-FDB823752484}" destId="{94D404F4-B451-41E4-A6CB-07C057BC86AA}" srcOrd="1" destOrd="0" presId="urn:microsoft.com/office/officeart/2005/8/layout/cycle2"/>
    <dgm:cxn modelId="{03EFC3E1-B8D2-428A-AA16-BF4CF6DC3A8E}" type="presParOf" srcId="{94D404F4-B451-41E4-A6CB-07C057BC86AA}" destId="{16D656CA-0D33-499C-8A80-FED991E0F1A8}" srcOrd="0" destOrd="0" presId="urn:microsoft.com/office/officeart/2005/8/layout/cycle2"/>
    <dgm:cxn modelId="{176DF58A-B75C-4142-8353-6D1C0592DC6D}" type="presParOf" srcId="{4EB107A0-E994-472A-81FB-FDB823752484}" destId="{74AD6231-D476-4637-B058-3900ECE7688A}" srcOrd="2" destOrd="0" presId="urn:microsoft.com/office/officeart/2005/8/layout/cycle2"/>
    <dgm:cxn modelId="{32CAF2EB-F4CB-4E65-A785-51D5694F038D}" type="presParOf" srcId="{4EB107A0-E994-472A-81FB-FDB823752484}" destId="{FDDA75AA-02FD-461F-8ED6-40BD90107B16}" srcOrd="3" destOrd="0" presId="urn:microsoft.com/office/officeart/2005/8/layout/cycle2"/>
    <dgm:cxn modelId="{653A9020-4D1F-40B6-8E30-9FE3DD8A5C9B}" type="presParOf" srcId="{FDDA75AA-02FD-461F-8ED6-40BD90107B16}" destId="{95E013C6-0CD0-4743-AF74-CE123EF61EEC}" srcOrd="0" destOrd="0" presId="urn:microsoft.com/office/officeart/2005/8/layout/cycle2"/>
    <dgm:cxn modelId="{F5AA6C17-E915-4968-9CC2-FFAC717F7121}" type="presParOf" srcId="{4EB107A0-E994-472A-81FB-FDB823752484}" destId="{9B6860FD-ECC8-4A1D-A9D1-9CAACB3B4E57}" srcOrd="4" destOrd="0" presId="urn:microsoft.com/office/officeart/2005/8/layout/cycle2"/>
    <dgm:cxn modelId="{ED276F73-25B7-4D17-AAE9-B4BE87DD656C}" type="presParOf" srcId="{4EB107A0-E994-472A-81FB-FDB823752484}" destId="{A65825FF-5952-4BE4-898A-265C5C7F834B}" srcOrd="5" destOrd="0" presId="urn:microsoft.com/office/officeart/2005/8/layout/cycle2"/>
    <dgm:cxn modelId="{CF461CD6-B94A-4DBA-8467-E8BCB4ED5CC4}" type="presParOf" srcId="{A65825FF-5952-4BE4-898A-265C5C7F834B}" destId="{CEACC8CE-3170-48FB-85DA-6429FB17B625}" srcOrd="0" destOrd="0" presId="urn:microsoft.com/office/officeart/2005/8/layout/cycle2"/>
    <dgm:cxn modelId="{CA400A61-2823-43C8-9A4E-7C81510D2BA2}" type="presParOf" srcId="{4EB107A0-E994-472A-81FB-FDB823752484}" destId="{7E08F89D-ED72-4429-AB7F-33E8556E7D28}" srcOrd="6" destOrd="0" presId="urn:microsoft.com/office/officeart/2005/8/layout/cycle2"/>
    <dgm:cxn modelId="{6E8F1F27-EBB7-4C9D-98C8-1A3EDACFC28C}" type="presParOf" srcId="{4EB107A0-E994-472A-81FB-FDB823752484}" destId="{5C340E5D-2D16-4427-AAD6-3E3DB1AB8F85}" srcOrd="7" destOrd="0" presId="urn:microsoft.com/office/officeart/2005/8/layout/cycle2"/>
    <dgm:cxn modelId="{03F2239F-05FA-436B-A798-132AC77D9B45}" type="presParOf" srcId="{5C340E5D-2D16-4427-AAD6-3E3DB1AB8F85}" destId="{1E36539B-4C11-4D33-AB8E-DC59D8EB02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FD293-0198-4442-91C6-53254E0F71DF}">
      <dsp:nvSpPr>
        <dsp:cNvPr id="0" name=""/>
        <dsp:cNvSpPr/>
      </dsp:nvSpPr>
      <dsp:spPr>
        <a:xfrm>
          <a:off x="0" y="263819"/>
          <a:ext cx="8229600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26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Dag 1: ITA-</a:t>
          </a:r>
          <a:r>
            <a:rPr lang="da-DK" sz="2000" kern="1200" dirty="0" err="1"/>
            <a:t>indl</a:t>
          </a:r>
          <a:r>
            <a:rPr lang="da-DK" sz="2000" kern="1200" dirty="0"/>
            <a:t>. </a:t>
          </a:r>
        </a:p>
      </dsp:txBody>
      <dsp:txXfrm>
        <a:off x="0" y="563455"/>
        <a:ext cx="7929964" cy="599271"/>
      </dsp:txXfrm>
    </dsp:sp>
    <dsp:sp modelId="{80EEE1B0-0DB5-42B1-AE51-A435B9930020}">
      <dsp:nvSpPr>
        <dsp:cNvPr id="0" name=""/>
        <dsp:cNvSpPr/>
      </dsp:nvSpPr>
      <dsp:spPr>
        <a:xfrm>
          <a:off x="0" y="1188069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Automatisk </a:t>
          </a:r>
          <a:r>
            <a:rPr lang="da-DK" sz="1900" kern="1200" dirty="0" err="1"/>
            <a:t>data-indsamling</a:t>
          </a:r>
          <a:r>
            <a:rPr lang="da-DK" sz="1900" kern="1200" dirty="0"/>
            <a:t> for den specifikke patient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Første prædiktion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Risiko for komplikation?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900" kern="1200" dirty="0"/>
        </a:p>
      </dsp:txBody>
      <dsp:txXfrm>
        <a:off x="0" y="1188069"/>
        <a:ext cx="2534716" cy="2308835"/>
      </dsp:txXfrm>
    </dsp:sp>
    <dsp:sp modelId="{58656D82-E1AA-4D21-A53E-4602E5D000C0}">
      <dsp:nvSpPr>
        <dsp:cNvPr id="0" name=""/>
        <dsp:cNvSpPr/>
      </dsp:nvSpPr>
      <dsp:spPr>
        <a:xfrm>
          <a:off x="2534716" y="663333"/>
          <a:ext cx="5694883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26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Dag 2 – 1. prædiktion</a:t>
          </a:r>
        </a:p>
      </dsp:txBody>
      <dsp:txXfrm>
        <a:off x="2534716" y="962969"/>
        <a:ext cx="5395247" cy="599271"/>
      </dsp:txXfrm>
    </dsp:sp>
    <dsp:sp modelId="{B8EE7FFA-5D75-4E66-B3E1-F312BB5F9416}">
      <dsp:nvSpPr>
        <dsp:cNvPr id="0" name=""/>
        <dsp:cNvSpPr/>
      </dsp:nvSpPr>
      <dsp:spPr>
        <a:xfrm>
          <a:off x="2534716" y="1587583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Forbedret prædiktion og forklaring baseret på observeret forløb og respons på initial behandling</a:t>
          </a:r>
        </a:p>
      </dsp:txBody>
      <dsp:txXfrm>
        <a:off x="2534716" y="1587583"/>
        <a:ext cx="2534716" cy="2308835"/>
      </dsp:txXfrm>
    </dsp:sp>
    <dsp:sp modelId="{50D1EC41-B5C9-4C9B-85C3-EBDB122F246C}">
      <dsp:nvSpPr>
        <dsp:cNvPr id="0" name=""/>
        <dsp:cNvSpPr/>
      </dsp:nvSpPr>
      <dsp:spPr>
        <a:xfrm>
          <a:off x="5069433" y="1062848"/>
          <a:ext cx="3160166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26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Dag 5 – </a:t>
          </a:r>
          <a:r>
            <a:rPr lang="da-DK" sz="2000" kern="1200" dirty="0" err="1"/>
            <a:t>Vedv</a:t>
          </a:r>
          <a:r>
            <a:rPr lang="da-DK" sz="2000" kern="1200" dirty="0"/>
            <a:t>. kritisk syg</a:t>
          </a:r>
        </a:p>
      </dsp:txBody>
      <dsp:txXfrm>
        <a:off x="5069433" y="1362484"/>
        <a:ext cx="2860530" cy="599271"/>
      </dsp:txXfrm>
    </dsp:sp>
    <dsp:sp modelId="{95890448-88C4-44EF-B394-4A10EE1A95AA}">
      <dsp:nvSpPr>
        <dsp:cNvPr id="0" name=""/>
        <dsp:cNvSpPr/>
      </dsp:nvSpPr>
      <dsp:spPr>
        <a:xfrm>
          <a:off x="5069433" y="1987097"/>
          <a:ext cx="2534716" cy="2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Markant forbedret prædiktion og forklaring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Klinisk beslutningsstøtte</a:t>
          </a:r>
        </a:p>
      </dsp:txBody>
      <dsp:txXfrm>
        <a:off x="5069433" y="1987097"/>
        <a:ext cx="2534716" cy="2275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6B430-48C4-4E11-AE2C-4865E908F40D}">
      <dsp:nvSpPr>
        <dsp:cNvPr id="0" name=""/>
        <dsp:cNvSpPr/>
      </dsp:nvSpPr>
      <dsp:spPr>
        <a:xfrm>
          <a:off x="2622984" y="1192"/>
          <a:ext cx="1434085" cy="1434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RCT result </a:t>
          </a:r>
        </a:p>
      </dsp:txBody>
      <dsp:txXfrm>
        <a:off x="2833001" y="211209"/>
        <a:ext cx="1014051" cy="1014051"/>
      </dsp:txXfrm>
    </dsp:sp>
    <dsp:sp modelId="{94D404F4-B451-41E4-A6CB-07C057BC86AA}">
      <dsp:nvSpPr>
        <dsp:cNvPr id="0" name=""/>
        <dsp:cNvSpPr/>
      </dsp:nvSpPr>
      <dsp:spPr>
        <a:xfrm rot="2700000">
          <a:off x="3901527" y="1222932"/>
          <a:ext cx="370397" cy="484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000" b="1" kern="1200"/>
        </a:p>
      </dsp:txBody>
      <dsp:txXfrm>
        <a:off x="3917800" y="1280447"/>
        <a:ext cx="259278" cy="290401"/>
      </dsp:txXfrm>
    </dsp:sp>
    <dsp:sp modelId="{74AD6231-D476-4637-B058-3900ECE7688A}">
      <dsp:nvSpPr>
        <dsp:cNvPr id="0" name=""/>
        <dsp:cNvSpPr/>
      </dsp:nvSpPr>
      <dsp:spPr>
        <a:xfrm>
          <a:off x="4104243" y="1523237"/>
          <a:ext cx="1515656" cy="1434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Clinical uptake</a:t>
          </a:r>
          <a:endParaRPr lang="en-US" sz="1200" b="1" kern="1200" noProof="0" dirty="0"/>
        </a:p>
      </dsp:txBody>
      <dsp:txXfrm>
        <a:off x="4326206" y="1733254"/>
        <a:ext cx="1071730" cy="1014051"/>
      </dsp:txXfrm>
    </dsp:sp>
    <dsp:sp modelId="{FDDA75AA-02FD-461F-8ED6-40BD90107B16}">
      <dsp:nvSpPr>
        <dsp:cNvPr id="0" name=""/>
        <dsp:cNvSpPr/>
      </dsp:nvSpPr>
      <dsp:spPr>
        <a:xfrm rot="8100000">
          <a:off x="3916352" y="2758798"/>
          <a:ext cx="370397" cy="484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noProof="0" dirty="0"/>
        </a:p>
      </dsp:txBody>
      <dsp:txXfrm rot="10800000">
        <a:off x="4011198" y="2816313"/>
        <a:ext cx="259278" cy="290401"/>
      </dsp:txXfrm>
    </dsp:sp>
    <dsp:sp modelId="{9B6860FD-ECC8-4A1D-A9D1-9CAACB3B4E57}">
      <dsp:nvSpPr>
        <dsp:cNvPr id="0" name=""/>
        <dsp:cNvSpPr/>
      </dsp:nvSpPr>
      <dsp:spPr>
        <a:xfrm>
          <a:off x="2622984" y="3045281"/>
          <a:ext cx="1434085" cy="1434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noProof="0" dirty="0"/>
            <a:t>New clinical baseline</a:t>
          </a:r>
        </a:p>
      </dsp:txBody>
      <dsp:txXfrm>
        <a:off x="2833001" y="3255298"/>
        <a:ext cx="1014051" cy="1014051"/>
      </dsp:txXfrm>
    </dsp:sp>
    <dsp:sp modelId="{A65825FF-5952-4BE4-898A-265C5C7F834B}">
      <dsp:nvSpPr>
        <dsp:cNvPr id="0" name=""/>
        <dsp:cNvSpPr/>
      </dsp:nvSpPr>
      <dsp:spPr>
        <a:xfrm rot="13500000">
          <a:off x="2396245" y="2766920"/>
          <a:ext cx="380757" cy="484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noProof="0" dirty="0"/>
        </a:p>
      </dsp:txBody>
      <dsp:txXfrm rot="10800000">
        <a:off x="2493744" y="2904106"/>
        <a:ext cx="266530" cy="290401"/>
      </dsp:txXfrm>
    </dsp:sp>
    <dsp:sp modelId="{7E08F89D-ED72-4429-AB7F-33E8556E7D28}">
      <dsp:nvSpPr>
        <dsp:cNvPr id="0" name=""/>
        <dsp:cNvSpPr/>
      </dsp:nvSpPr>
      <dsp:spPr>
        <a:xfrm>
          <a:off x="1100939" y="1523237"/>
          <a:ext cx="1434085" cy="1434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RCT updated</a:t>
          </a:r>
        </a:p>
      </dsp:txBody>
      <dsp:txXfrm>
        <a:off x="1310956" y="1733254"/>
        <a:ext cx="1014051" cy="1014051"/>
      </dsp:txXfrm>
    </dsp:sp>
    <dsp:sp modelId="{5C340E5D-2D16-4427-AAD6-3E3DB1AB8F85}">
      <dsp:nvSpPr>
        <dsp:cNvPr id="0" name=""/>
        <dsp:cNvSpPr/>
      </dsp:nvSpPr>
      <dsp:spPr>
        <a:xfrm rot="18900000">
          <a:off x="2381006" y="1244875"/>
          <a:ext cx="380757" cy="484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noProof="0" dirty="0"/>
        </a:p>
      </dsp:txBody>
      <dsp:txXfrm>
        <a:off x="2397734" y="1382061"/>
        <a:ext cx="266530" cy="290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CD148-3B77-4EBA-9A4E-B127F6CB3857}" type="datetimeFigureOut">
              <a:rPr lang="da-DK" smtClean="0"/>
              <a:t>24-01-2020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44893-C06A-482D-A088-8767275A02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586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8A18E1-220D-4345-9656-EB19B5C2F342}" type="slidenum">
              <a:rPr lang="da-DK" altLang="da-DK">
                <a:latin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da-DK" altLang="da-DK">
              <a:latin typeface="Arial" charset="0"/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4893-C06A-482D-A088-8767275A023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8237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4893-C06A-482D-A088-8767275A023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030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7E13-CAE3-4AA9-8F57-419F5FA4045B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23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4893-C06A-482D-A088-8767275A023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975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4893-C06A-482D-A088-8767275A023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030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4893-C06A-482D-A088-8767275A023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13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4893-C06A-482D-A088-8767275A023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3178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4893-C06A-482D-A088-8767275A023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886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4893-C06A-482D-A088-8767275A023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407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4893-C06A-482D-A088-8767275A023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921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44893-C06A-482D-A088-8767275A023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47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50F9-2845-459E-A557-13DE2E13A778}" type="datetimeFigureOut">
              <a:rPr lang="da-DK" smtClean="0"/>
              <a:t>24-01-2020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AF5-2533-493E-B71C-BF357F6A4E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621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50F9-2845-459E-A557-13DE2E13A778}" type="datetimeFigureOut">
              <a:rPr lang="da-DK" smtClean="0"/>
              <a:t>24-01-2020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AF5-2533-493E-B71C-BF357F6A4E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410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50F9-2845-459E-A557-13DE2E13A778}" type="datetimeFigureOut">
              <a:rPr lang="da-DK" smtClean="0"/>
              <a:t>24-01-2020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AF5-2533-493E-B71C-BF357F6A4E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632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50F9-2845-459E-A557-13DE2E13A778}" type="datetimeFigureOut">
              <a:rPr lang="da-DK" smtClean="0"/>
              <a:t>24-01-2020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AF5-2533-493E-B71C-BF357F6A4E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015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50F9-2845-459E-A557-13DE2E13A778}" type="datetimeFigureOut">
              <a:rPr lang="da-DK" smtClean="0"/>
              <a:t>24-01-2020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AF5-2533-493E-B71C-BF357F6A4E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357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50F9-2845-459E-A557-13DE2E13A778}" type="datetimeFigureOut">
              <a:rPr lang="da-DK" smtClean="0"/>
              <a:t>24-01-2020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AF5-2533-493E-B71C-BF357F6A4E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32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50F9-2845-459E-A557-13DE2E13A778}" type="datetimeFigureOut">
              <a:rPr lang="da-DK" smtClean="0"/>
              <a:t>24-01-2020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AF5-2533-493E-B71C-BF357F6A4E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260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50F9-2845-459E-A557-13DE2E13A778}" type="datetimeFigureOut">
              <a:rPr lang="da-DK" smtClean="0"/>
              <a:t>24-01-2020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AF5-2533-493E-B71C-BF357F6A4E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895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50F9-2845-459E-A557-13DE2E13A778}" type="datetimeFigureOut">
              <a:rPr lang="da-DK" smtClean="0"/>
              <a:t>24-01-2020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AF5-2533-493E-B71C-BF357F6A4E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615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50F9-2845-459E-A557-13DE2E13A778}" type="datetimeFigureOut">
              <a:rPr lang="da-DK" smtClean="0"/>
              <a:t>24-01-2020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AF5-2533-493E-B71C-BF357F6A4E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058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50F9-2845-459E-A557-13DE2E13A778}" type="datetimeFigureOut">
              <a:rPr lang="da-DK" smtClean="0"/>
              <a:t>24-01-2020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CAF5-2533-493E-B71C-BF357F6A4E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85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50F9-2845-459E-A557-13DE2E13A778}" type="datetimeFigureOut">
              <a:rPr lang="da-DK" smtClean="0"/>
              <a:t>24-01-2020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CAF5-2533-493E-B71C-BF357F6A4E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7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67409" y="1045187"/>
            <a:ext cx="10729192" cy="101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da-DK" sz="6000" b="1" dirty="0">
                <a:latin typeface="+mj-lt"/>
              </a:rPr>
              <a:t>En algoritme for livet?</a:t>
            </a:r>
            <a:endParaRPr lang="da-DK" sz="9600" b="1" dirty="0">
              <a:latin typeface="+mj-lt"/>
            </a:endParaRPr>
          </a:p>
        </p:txBody>
      </p:sp>
      <p:pic>
        <p:nvPicPr>
          <p:cNvPr id="2052" name="Billede 4" descr="Logo_RH_webforside_og_pr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6164264"/>
            <a:ext cx="21431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ktangel 6"/>
          <p:cNvSpPr>
            <a:spLocks noChangeArrowheads="1"/>
          </p:cNvSpPr>
          <p:nvPr/>
        </p:nvSpPr>
        <p:spPr bwMode="auto">
          <a:xfrm>
            <a:off x="5981303" y="6211889"/>
            <a:ext cx="126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da-DK" sz="1400" b="1" dirty="0">
                <a:latin typeface="Arial" charset="0"/>
                <a:ea typeface="ヒラギノ角ゴ Pro W3" pitchFamily="1" charset="-128"/>
                <a:sym typeface="Helvetica Neue Light" pitchFamily="1" charset="0"/>
              </a:rPr>
              <a:t>University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da-DK" sz="1400" b="1" dirty="0">
                <a:latin typeface="Arial" charset="0"/>
                <a:ea typeface="ヒラギノ角ゴ Pro W3" pitchFamily="1" charset="-128"/>
                <a:sym typeface="Helvetica Neue Light" pitchFamily="1" charset="0"/>
              </a:rPr>
              <a:t>Copenhagen</a:t>
            </a:r>
            <a:endParaRPr lang="da-DK" altLang="da-DK" sz="1400" dirty="0">
              <a:latin typeface="Arial" charset="0"/>
              <a:ea typeface="ヒラギノ角ゴ Pro W3" pitchFamily="1" charset="-128"/>
              <a:sym typeface="Helvetica Neue Light" pitchFamily="1" charset="0"/>
            </a:endParaRPr>
          </a:p>
        </p:txBody>
      </p:sp>
      <p:pic>
        <p:nvPicPr>
          <p:cNvPr id="2054" name="Billede 7" descr="seg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4"/>
          <a:stretch>
            <a:fillRect/>
          </a:stretch>
        </p:blipFill>
        <p:spPr bwMode="auto">
          <a:xfrm>
            <a:off x="5332859" y="6215064"/>
            <a:ext cx="6191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3252788" y="3554435"/>
            <a:ext cx="5579516" cy="76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61607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61607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6160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6160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60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60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60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60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da-DK" sz="4400" b="1" dirty="0">
                <a:latin typeface="Calibri" pitchFamily="34" charset="0"/>
                <a:ea typeface="ヒラギノ角ゴ Pro W3" pitchFamily="1" charset="-128"/>
                <a:sym typeface="Helvetica Neue Light" pitchFamily="1" charset="0"/>
              </a:rPr>
              <a:t>Anders Perner</a:t>
            </a:r>
          </a:p>
        </p:txBody>
      </p:sp>
      <p:pic>
        <p:nvPicPr>
          <p:cNvPr id="2057" name="Bille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5951168"/>
            <a:ext cx="14033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7293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ret billede">
            <a:extLst>
              <a:ext uri="{FF2B5EF4-FFF2-40B4-BE49-F238E27FC236}">
                <a16:creationId xmlns:a16="http://schemas.microsoft.com/office/drawing/2014/main" id="{3A40F5F3-2407-4ECD-A9CE-4B3D2DA24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5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ledresultat for patients and relatives">
            <a:extLst>
              <a:ext uri="{FF2B5EF4-FFF2-40B4-BE49-F238E27FC236}">
                <a16:creationId xmlns:a16="http://schemas.microsoft.com/office/drawing/2014/main" id="{C0674389-A498-4B56-B849-BC09D424D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59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ret billede">
            <a:extLst>
              <a:ext uri="{FF2B5EF4-FFF2-40B4-BE49-F238E27FC236}">
                <a16:creationId xmlns:a16="http://schemas.microsoft.com/office/drawing/2014/main" id="{822B630B-947C-4F3F-809B-1E1AE7934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r="15386" b="-1"/>
          <a:stretch/>
        </p:blipFill>
        <p:spPr bwMode="auto">
          <a:xfrm>
            <a:off x="321731" y="321732"/>
            <a:ext cx="5728548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lledresultat for legal computing">
            <a:extLst>
              <a:ext uri="{FF2B5EF4-FFF2-40B4-BE49-F238E27FC236}">
                <a16:creationId xmlns:a16="http://schemas.microsoft.com/office/drawing/2014/main" id="{CBA1C96C-3363-4647-911E-1A43C9B1A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7168" b="2"/>
          <a:stretch/>
        </p:blipFill>
        <p:spPr bwMode="auto">
          <a:xfrm>
            <a:off x="6141721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0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Billedresultat for electrical chaos">
            <a:extLst>
              <a:ext uri="{FF2B5EF4-FFF2-40B4-BE49-F238E27FC236}">
                <a16:creationId xmlns:a16="http://schemas.microsoft.com/office/drawing/2014/main" id="{622131C4-92F1-430A-9324-E5957FFDD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b="17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ledresultat for benefit vs harm">
            <a:extLst>
              <a:ext uri="{FF2B5EF4-FFF2-40B4-BE49-F238E27FC236}">
                <a16:creationId xmlns:a16="http://schemas.microsoft.com/office/drawing/2014/main" id="{A469EA5A-562B-4A82-9B0E-B5EBF29A4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59" y="-55471"/>
            <a:ext cx="12501755" cy="69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1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2F01D0-B3D5-47C6-AF96-F3AA2D798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531073"/>
            <a:ext cx="3744416" cy="56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08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3481161"/>
              </p:ext>
            </p:extLst>
          </p:nvPr>
        </p:nvGraphicFramePr>
        <p:xfrm>
          <a:off x="2567608" y="1684744"/>
          <a:ext cx="6720840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uppe 14"/>
          <p:cNvGrpSpPr/>
          <p:nvPr/>
        </p:nvGrpSpPr>
        <p:grpSpPr>
          <a:xfrm>
            <a:off x="6873543" y="1844536"/>
            <a:ext cx="1269444" cy="1269444"/>
            <a:chOff x="3356577" y="2837255"/>
            <a:chExt cx="1226343" cy="1226343"/>
          </a:xfrm>
          <a:solidFill>
            <a:srgbClr val="00B0F0"/>
          </a:solidFill>
        </p:grpSpPr>
        <p:sp>
          <p:nvSpPr>
            <p:cNvPr id="16" name="Ellipse 15"/>
            <p:cNvSpPr/>
            <p:nvPr/>
          </p:nvSpPr>
          <p:spPr>
            <a:xfrm>
              <a:off x="3356577" y="2837255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lipse 4"/>
            <p:cNvSpPr/>
            <p:nvPr/>
          </p:nvSpPr>
          <p:spPr>
            <a:xfrm>
              <a:off x="3536171" y="3016849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/>
                <a:t>Exploration of results</a:t>
              </a:r>
              <a:endParaRPr lang="da-DK" sz="1100" dirty="0"/>
            </a:p>
          </p:txBody>
        </p:sp>
      </p:grpSp>
      <p:grpSp>
        <p:nvGrpSpPr>
          <p:cNvPr id="27" name="Gruppe 26"/>
          <p:cNvGrpSpPr/>
          <p:nvPr/>
        </p:nvGrpSpPr>
        <p:grpSpPr>
          <a:xfrm>
            <a:off x="6840176" y="4724856"/>
            <a:ext cx="1269444" cy="1269444"/>
            <a:chOff x="3356577" y="2837255"/>
            <a:chExt cx="1226343" cy="1226343"/>
          </a:xfrm>
          <a:solidFill>
            <a:srgbClr val="00B0F0"/>
          </a:solidFill>
        </p:grpSpPr>
        <p:sp>
          <p:nvSpPr>
            <p:cNvPr id="28" name="Ellipse 27"/>
            <p:cNvSpPr/>
            <p:nvPr/>
          </p:nvSpPr>
          <p:spPr>
            <a:xfrm>
              <a:off x="3356577" y="2837255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lipse 4"/>
            <p:cNvSpPr/>
            <p:nvPr/>
          </p:nvSpPr>
          <p:spPr>
            <a:xfrm>
              <a:off x="3536171" y="3016849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/>
                <a:t>Harmonization of care </a:t>
              </a:r>
            </a:p>
          </p:txBody>
        </p:sp>
      </p:grpSp>
      <p:grpSp>
        <p:nvGrpSpPr>
          <p:cNvPr id="36" name="Gruppe 35"/>
          <p:cNvGrpSpPr/>
          <p:nvPr/>
        </p:nvGrpSpPr>
        <p:grpSpPr>
          <a:xfrm>
            <a:off x="3815840" y="4724856"/>
            <a:ext cx="1269444" cy="1269444"/>
            <a:chOff x="3356577" y="2837255"/>
            <a:chExt cx="1226343" cy="1226343"/>
          </a:xfrm>
          <a:solidFill>
            <a:srgbClr val="00B0F0"/>
          </a:solidFill>
        </p:grpSpPr>
        <p:sp>
          <p:nvSpPr>
            <p:cNvPr id="37" name="Ellipse 36"/>
            <p:cNvSpPr/>
            <p:nvPr/>
          </p:nvSpPr>
          <p:spPr>
            <a:xfrm>
              <a:off x="3356577" y="2837255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lipse 4"/>
            <p:cNvSpPr/>
            <p:nvPr/>
          </p:nvSpPr>
          <p:spPr>
            <a:xfrm>
              <a:off x="3536171" y="3016849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/>
                <a:t>Improved </a:t>
              </a:r>
              <a:r>
                <a:rPr lang="en-US" sz="1100" b="1" dirty="0" err="1"/>
                <a:t>geno</a:t>
              </a:r>
              <a:r>
                <a:rPr lang="en-US" sz="1100" b="1" dirty="0"/>
                <a:t>- and phenotyping</a:t>
              </a:r>
            </a:p>
          </p:txBody>
        </p:sp>
      </p:grpSp>
      <p:grpSp>
        <p:nvGrpSpPr>
          <p:cNvPr id="39" name="Gruppe 38"/>
          <p:cNvGrpSpPr/>
          <p:nvPr/>
        </p:nvGrpSpPr>
        <p:grpSpPr>
          <a:xfrm>
            <a:off x="3815840" y="1871236"/>
            <a:ext cx="1269444" cy="1269444"/>
            <a:chOff x="3356577" y="2837255"/>
            <a:chExt cx="1226343" cy="1226343"/>
          </a:xfrm>
          <a:solidFill>
            <a:srgbClr val="00B0F0"/>
          </a:solidFill>
        </p:grpSpPr>
        <p:sp>
          <p:nvSpPr>
            <p:cNvPr id="40" name="Ellipse 39"/>
            <p:cNvSpPr/>
            <p:nvPr/>
          </p:nvSpPr>
          <p:spPr>
            <a:xfrm>
              <a:off x="3356577" y="2837255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lipse 4"/>
            <p:cNvSpPr/>
            <p:nvPr/>
          </p:nvSpPr>
          <p:spPr>
            <a:xfrm>
              <a:off x="3536171" y="3016849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/>
                <a:t>Cluster, step-wedge, </a:t>
              </a:r>
              <a:r>
                <a:rPr lang="en-US" sz="1100" b="1" dirty="0" err="1"/>
                <a:t>adap-tive</a:t>
              </a:r>
              <a:r>
                <a:rPr lang="en-US" sz="1100" b="1" dirty="0"/>
                <a:t>, platform trials</a:t>
              </a:r>
            </a:p>
          </p:txBody>
        </p:sp>
      </p:grpSp>
      <p:sp>
        <p:nvSpPr>
          <p:cNvPr id="2" name="Tekstboks 1"/>
          <p:cNvSpPr txBox="1"/>
          <p:nvPr/>
        </p:nvSpPr>
        <p:spPr>
          <a:xfrm>
            <a:off x="5447929" y="2924944"/>
            <a:ext cx="918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500" b="1" dirty="0">
                <a:solidFill>
                  <a:srgbClr val="92D050"/>
                </a:solidFill>
              </a:rPr>
              <a:t>+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CC55F946-66F4-4172-8EFE-7735A67DF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404664"/>
            <a:ext cx="8136904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50000"/>
              </a:spcAft>
              <a:buFontTx/>
              <a:buNone/>
            </a:pPr>
            <a:r>
              <a:rPr lang="da-DK" altLang="da-DK" sz="4000" b="1" dirty="0">
                <a:latin typeface="+mj-lt"/>
                <a:ea typeface="ヒラギノ角ゴ Pro W3" pitchFamily="1" charset="-128"/>
                <a:cs typeface="Arial" charset="0"/>
                <a:sym typeface="Helvetica Neue Light" pitchFamily="1" charset="0"/>
              </a:rPr>
              <a:t>En forsøgsmaskine</a:t>
            </a:r>
          </a:p>
        </p:txBody>
      </p:sp>
    </p:spTree>
    <p:extLst>
      <p:ext uri="{BB962C8B-B14F-4D97-AF65-F5344CB8AC3E}">
        <p14:creationId xmlns:p14="http://schemas.microsoft.com/office/powerpoint/2010/main" val="193717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7704" y="271804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da-DK" b="1" u="sng" dirty="0">
                <a:solidFill>
                  <a:schemeClr val="bg1">
                    <a:lumMod val="85000"/>
                  </a:schemeClr>
                </a:solidFill>
              </a:rPr>
              <a:t>Kliniske forsøg</a:t>
            </a:r>
            <a:br>
              <a:rPr lang="da-DK" b="1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da-DK" b="1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da-DK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3600" b="1" dirty="0">
                <a:solidFill>
                  <a:schemeClr val="bg1">
                    <a:lumMod val="85000"/>
                  </a:schemeClr>
                </a:solidFill>
              </a:rPr>
              <a:t>RH, CTU, Aalborg, Køge, KU, VIVE</a:t>
            </a:r>
            <a:br>
              <a:rPr lang="da-DK" sz="36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3600" b="1" dirty="0">
                <a:solidFill>
                  <a:schemeClr val="bg1">
                    <a:lumMod val="85000"/>
                  </a:schemeClr>
                </a:solidFill>
              </a:rPr>
              <a:t>40+ </a:t>
            </a:r>
            <a:r>
              <a:rPr lang="da-DK" sz="3600" b="1" dirty="0" err="1">
                <a:solidFill>
                  <a:schemeClr val="bg1">
                    <a:lumMod val="85000"/>
                  </a:schemeClr>
                </a:solidFill>
              </a:rPr>
              <a:t>ITA’er</a:t>
            </a:r>
            <a:r>
              <a:rPr lang="da-DK" sz="3600" b="1" dirty="0">
                <a:solidFill>
                  <a:schemeClr val="bg1">
                    <a:lumMod val="85000"/>
                  </a:schemeClr>
                </a:solidFill>
              </a:rPr>
              <a:t> i DK og Europa</a:t>
            </a:r>
            <a:br>
              <a:rPr lang="da-DK" sz="36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3600" b="1" dirty="0">
                <a:solidFill>
                  <a:schemeClr val="bg1">
                    <a:lumMod val="85000"/>
                  </a:schemeClr>
                </a:solidFill>
              </a:rPr>
              <a:t>Innovationsfonden</a:t>
            </a:r>
            <a:br>
              <a:rPr lang="da-DK" sz="36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3600" b="1" dirty="0">
                <a:solidFill>
                  <a:schemeClr val="bg1">
                    <a:lumMod val="85000"/>
                  </a:schemeClr>
                </a:solidFill>
              </a:rPr>
              <a:t>Novo Nordisk Fonden</a:t>
            </a:r>
          </a:p>
        </p:txBody>
      </p:sp>
      <p:pic>
        <p:nvPicPr>
          <p:cNvPr id="6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416448"/>
            <a:ext cx="14033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2341240" y="2934072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u="sng" dirty="0">
                <a:solidFill>
                  <a:schemeClr val="bg1">
                    <a:lumMod val="85000"/>
                  </a:schemeClr>
                </a:solidFill>
              </a:rPr>
              <a:t>Prædiktion</a:t>
            </a:r>
          </a:p>
          <a:p>
            <a:endParaRPr lang="da-DK" sz="40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da-DK" sz="4000" b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a-DK" sz="3200" b="1" dirty="0">
                <a:solidFill>
                  <a:schemeClr val="bg1">
                    <a:lumMod val="85000"/>
                  </a:schemeClr>
                </a:solidFill>
              </a:rPr>
              <a:t>Bioinformatik-CPR, RH, DTU, </a:t>
            </a:r>
            <a:r>
              <a:rPr lang="da-DK" sz="3200" b="1" dirty="0" err="1">
                <a:solidFill>
                  <a:schemeClr val="bg1">
                    <a:lumMod val="85000"/>
                  </a:schemeClr>
                </a:solidFill>
              </a:rPr>
              <a:t>Reg</a:t>
            </a:r>
            <a:r>
              <a:rPr lang="da-DK" sz="3200" b="1" dirty="0">
                <a:solidFill>
                  <a:schemeClr val="bg1">
                    <a:lumMod val="85000"/>
                  </a:schemeClr>
                </a:solidFill>
              </a:rPr>
              <a:t>. Sj.</a:t>
            </a:r>
          </a:p>
          <a:p>
            <a:r>
              <a:rPr lang="da-DK" sz="3200" b="1" dirty="0" err="1">
                <a:solidFill>
                  <a:schemeClr val="bg1">
                    <a:lumMod val="85000"/>
                  </a:schemeClr>
                </a:solidFill>
              </a:rPr>
              <a:t>Daintel</a:t>
            </a:r>
            <a:r>
              <a:rPr lang="da-DK" sz="3200" b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a-DK" sz="3200" b="1" dirty="0" err="1">
                <a:solidFill>
                  <a:schemeClr val="bg1">
                    <a:lumMod val="85000"/>
                  </a:schemeClr>
                </a:solidFill>
              </a:rPr>
              <a:t>Intomics</a:t>
            </a:r>
            <a:r>
              <a:rPr lang="da-DK" sz="3200" b="1" dirty="0">
                <a:solidFill>
                  <a:schemeClr val="bg1">
                    <a:lumMod val="85000"/>
                  </a:schemeClr>
                </a:solidFill>
              </a:rPr>
              <a:t>, CIMT</a:t>
            </a:r>
          </a:p>
          <a:p>
            <a:r>
              <a:rPr lang="da-DK" sz="3200" b="1" dirty="0">
                <a:solidFill>
                  <a:schemeClr val="bg1">
                    <a:lumMod val="85000"/>
                  </a:schemeClr>
                </a:solidFill>
              </a:rPr>
              <a:t>Innovationsfonden</a:t>
            </a:r>
          </a:p>
          <a:p>
            <a:r>
              <a:rPr lang="da-DK" sz="3200" b="1" dirty="0">
                <a:solidFill>
                  <a:schemeClr val="bg1">
                    <a:lumMod val="85000"/>
                  </a:schemeClr>
                </a:solidFill>
              </a:rPr>
              <a:t>Novo Nordisk Fonden </a:t>
            </a:r>
            <a:br>
              <a:rPr lang="da-DK" sz="3200" b="1" dirty="0">
                <a:solidFill>
                  <a:schemeClr val="bg1">
                    <a:lumMod val="85000"/>
                  </a:schemeClr>
                </a:solidFill>
              </a:rPr>
            </a:br>
            <a:endParaRPr lang="da-DK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45" y="1340769"/>
            <a:ext cx="1512169" cy="95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FF312017-776E-4214-AFE1-0F53645EE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48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ret billede">
            <a:extLst>
              <a:ext uri="{FF2B5EF4-FFF2-40B4-BE49-F238E27FC236}">
                <a16:creationId xmlns:a16="http://schemas.microsoft.com/office/drawing/2014/main" id="{FF7B6096-6EB1-4F2A-AD0A-5D1077627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9" b="1830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8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56048" y="2564904"/>
            <a:ext cx="8060432" cy="1470025"/>
          </a:xfrm>
        </p:spPr>
        <p:txBody>
          <a:bodyPr>
            <a:noAutofit/>
          </a:bodyPr>
          <a:lstStyle/>
          <a:p>
            <a:r>
              <a:rPr lang="da-DK" sz="6000" b="1" dirty="0">
                <a:solidFill>
                  <a:srgbClr val="00B0F0"/>
                </a:solidFill>
              </a:rPr>
              <a:t>30.000 intensivpatienter</a:t>
            </a:r>
            <a:br>
              <a:rPr lang="da-DK" sz="6000" b="1" dirty="0">
                <a:solidFill>
                  <a:srgbClr val="00B0F0"/>
                </a:solidFill>
              </a:rPr>
            </a:br>
            <a:br>
              <a:rPr lang="da-DK" sz="6000" b="1" dirty="0">
                <a:solidFill>
                  <a:srgbClr val="00B0F0"/>
                </a:solidFill>
              </a:rPr>
            </a:br>
            <a:r>
              <a:rPr lang="da-DK" sz="6000" b="1" dirty="0">
                <a:solidFill>
                  <a:srgbClr val="FF0000"/>
                </a:solidFill>
              </a:rPr>
              <a:t>10 % af alle dødsfald</a:t>
            </a:r>
            <a:endParaRPr lang="da-DK" sz="6000" b="1" i="1" dirty="0">
              <a:solidFill>
                <a:srgbClr val="FF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120336" y="6453336"/>
            <a:ext cx="27917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Dansk Intensiv Database 2015-2016</a:t>
            </a:r>
          </a:p>
        </p:txBody>
      </p:sp>
    </p:spTree>
    <p:extLst>
      <p:ext uri="{BB962C8B-B14F-4D97-AF65-F5344CB8AC3E}">
        <p14:creationId xmlns:p14="http://schemas.microsoft.com/office/powerpoint/2010/main" val="288768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56048" y="2564904"/>
            <a:ext cx="8060432" cy="1470025"/>
          </a:xfrm>
        </p:spPr>
        <p:txBody>
          <a:bodyPr>
            <a:noAutofit/>
          </a:bodyPr>
          <a:lstStyle/>
          <a:p>
            <a:r>
              <a:rPr lang="da-DK" sz="6000" b="1" dirty="0">
                <a:solidFill>
                  <a:srgbClr val="00B0F0"/>
                </a:solidFill>
              </a:rPr>
              <a:t>10 %’s god evidens</a:t>
            </a:r>
            <a:br>
              <a:rPr lang="da-DK" sz="6000" b="1" dirty="0">
                <a:solidFill>
                  <a:srgbClr val="00B0F0"/>
                </a:solidFill>
              </a:rPr>
            </a:br>
            <a:br>
              <a:rPr lang="da-DK" sz="6000" b="1" dirty="0">
                <a:solidFill>
                  <a:srgbClr val="00B0F0"/>
                </a:solidFill>
              </a:rPr>
            </a:br>
            <a:r>
              <a:rPr lang="da-DK" sz="6000" b="1" dirty="0">
                <a:solidFill>
                  <a:srgbClr val="FF0000"/>
                </a:solidFill>
              </a:rPr>
              <a:t>Overbehandling</a:t>
            </a:r>
            <a:endParaRPr lang="da-DK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7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25760"/>
            <a:ext cx="8229600" cy="926976"/>
          </a:xfrm>
        </p:spPr>
        <p:txBody>
          <a:bodyPr>
            <a:normAutofit/>
          </a:bodyPr>
          <a:lstStyle/>
          <a:p>
            <a:r>
              <a:rPr lang="da-DK" sz="4000" b="1" dirty="0"/>
              <a:t>Beslutningsstøtte i klinik og forsøg</a:t>
            </a:r>
          </a:p>
        </p:txBody>
      </p:sp>
      <p:pic>
        <p:nvPicPr>
          <p:cNvPr id="1026" name="Picture 2" descr="Billedresultat for icd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17" y="4005064"/>
            <a:ext cx="33337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Billedresultat for daily updat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AutoShape 6" descr="Billedresultat for daily updat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8" descr="Billedresultat for daily updat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34" name="Picture 10" descr="Billedresultat for daily upd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7" y="1555322"/>
            <a:ext cx="3384376" cy="16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ledresultat for vital sig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700808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Billedresultat for blood sampl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16" descr="Billedresultat for blood sample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42" name="Picture 18" descr="Relateret bille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789040"/>
            <a:ext cx="2736304" cy="203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illedresultat for pil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725" y="4797152"/>
            <a:ext cx="2835891" cy="188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5129704" y="3140968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6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0131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4000" y="332656"/>
            <a:ext cx="8229600" cy="1143000"/>
          </a:xfrm>
        </p:spPr>
        <p:txBody>
          <a:bodyPr/>
          <a:lstStyle/>
          <a:p>
            <a:r>
              <a:rPr lang="da-DK" b="1" dirty="0"/>
              <a:t>Patientforløb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569735"/>
              </p:ext>
            </p:extLst>
          </p:nvPr>
        </p:nvGraphicFramePr>
        <p:xfrm>
          <a:off x="1970856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pe 5"/>
          <p:cNvGrpSpPr/>
          <p:nvPr/>
        </p:nvGrpSpPr>
        <p:grpSpPr>
          <a:xfrm>
            <a:off x="2783632" y="44624"/>
            <a:ext cx="6883152" cy="6883152"/>
            <a:chOff x="6007456" y="2280"/>
            <a:chExt cx="6883152" cy="6883152"/>
          </a:xfrm>
        </p:grpSpPr>
        <p:pic>
          <p:nvPicPr>
            <p:cNvPr id="3074" name="Picture 2" descr="Relateret billed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456" y="2280"/>
              <a:ext cx="6883152" cy="688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kstboks 2"/>
            <p:cNvSpPr txBox="1"/>
            <p:nvPr/>
          </p:nvSpPr>
          <p:spPr>
            <a:xfrm>
              <a:off x="6841936" y="1124744"/>
              <a:ext cx="5256584" cy="3477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a-DK" sz="4400" b="1" dirty="0"/>
            </a:p>
            <a:p>
              <a:pPr algn="ctr"/>
              <a:r>
                <a:rPr lang="da-DK" sz="3200" b="1" dirty="0"/>
                <a:t>Din patient har nu 10 %’s sandsynlighed for at overleve (usikkerhed 5-15%) </a:t>
              </a:r>
              <a:r>
                <a:rPr lang="da-DK" sz="3200" b="1" dirty="0" err="1"/>
                <a:t>pba</a:t>
              </a:r>
              <a:r>
                <a:rPr lang="da-DK" sz="3200" b="1" dirty="0"/>
                <a:t>.</a:t>
              </a:r>
            </a:p>
            <a:p>
              <a:pPr marL="514350" indent="-514350" algn="ctr">
                <a:buAutoNum type="arabicPeriod"/>
              </a:pPr>
              <a:r>
                <a:rPr lang="da-DK" sz="2400" dirty="0"/>
                <a:t>Høj alder</a:t>
              </a:r>
            </a:p>
            <a:p>
              <a:pPr marL="514350" indent="-514350" algn="ctr">
                <a:buAutoNum type="arabicPeriod"/>
              </a:pPr>
              <a:r>
                <a:rPr lang="da-DK" sz="2400" dirty="0"/>
                <a:t>Kemoterapi</a:t>
              </a:r>
            </a:p>
            <a:p>
              <a:pPr marL="514350" indent="-514350" algn="ctr">
                <a:buAutoNum type="arabicPeriod"/>
              </a:pPr>
              <a:r>
                <a:rPr lang="da-DK" sz="2400" dirty="0"/>
                <a:t>Fortsat respiratorbehandling</a:t>
              </a:r>
              <a:r>
                <a:rPr lang="da-DK" sz="32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7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FD293-0198-4442-91C6-53254E0F7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18FD293-0198-4442-91C6-53254E0F7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EE1B0-0DB5-42B1-AE51-A435B9930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0EEE1B0-0DB5-42B1-AE51-A435B9930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656D82-E1AA-4D21-A53E-4602E5D00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8656D82-E1AA-4D21-A53E-4602E5D00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EE7FFA-5D75-4E66-B3E1-F312BB5F9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8EE7FFA-5D75-4E66-B3E1-F312BB5F9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1EC41-B5C9-4C9B-85C3-EBDB122F2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0D1EC41-B5C9-4C9B-85C3-EBDB122F2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890448-88C4-44EF-B394-4A10EE1A9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5890448-88C4-44EF-B394-4A10EE1A9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5760640"/>
          </a:xfrm>
        </p:spPr>
        <p:txBody>
          <a:bodyPr>
            <a:noAutofit/>
          </a:bodyPr>
          <a:lstStyle/>
          <a:p>
            <a:r>
              <a:rPr lang="da-DK" sz="44600" b="1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5358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165</Words>
  <Application>Microsoft Office PowerPoint</Application>
  <PresentationFormat>Widescreen</PresentationFormat>
  <Paragraphs>56</Paragraphs>
  <Slides>16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Kontortema</vt:lpstr>
      <vt:lpstr>PowerPoint-præsentation</vt:lpstr>
      <vt:lpstr>Kliniske forsøg   RH, CTU, Aalborg, Køge, KU, VIVE 40+ ITA’er i DK og Europa Innovationsfonden Novo Nordisk Fonden</vt:lpstr>
      <vt:lpstr>PowerPoint-præsentation</vt:lpstr>
      <vt:lpstr>PowerPoint-præsentation</vt:lpstr>
      <vt:lpstr>30.000 intensivpatienter  10 % af alle dødsfald</vt:lpstr>
      <vt:lpstr>10 %’s god evidens  Overbehandling</vt:lpstr>
      <vt:lpstr>Beslutningsstøtte i klinik og forsøg</vt:lpstr>
      <vt:lpstr>Patientforløb</vt:lpstr>
      <vt:lpstr>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Anders Perner</dc:creator>
  <cp:lastModifiedBy>Anders Perner</cp:lastModifiedBy>
  <cp:revision>4</cp:revision>
  <dcterms:created xsi:type="dcterms:W3CDTF">2020-01-21T13:48:16Z</dcterms:created>
  <dcterms:modified xsi:type="dcterms:W3CDTF">2020-01-24T06:11:48Z</dcterms:modified>
</cp:coreProperties>
</file>