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372" r:id="rId3"/>
    <p:sldId id="373" r:id="rId4"/>
    <p:sldId id="382" r:id="rId5"/>
    <p:sldId id="377" r:id="rId6"/>
    <p:sldId id="378" r:id="rId7"/>
    <p:sldId id="353" r:id="rId8"/>
    <p:sldId id="381" r:id="rId9"/>
    <p:sldId id="339" r:id="rId10"/>
    <p:sldId id="383" r:id="rId11"/>
    <p:sldId id="325" r:id="rId12"/>
    <p:sldId id="360" r:id="rId13"/>
    <p:sldId id="387" r:id="rId14"/>
    <p:sldId id="385" r:id="rId15"/>
    <p:sldId id="386" r:id="rId16"/>
    <p:sldId id="389" r:id="rId17"/>
    <p:sldId id="388" r:id="rId18"/>
    <p:sldId id="390" r:id="rId19"/>
    <p:sldId id="357" r:id="rId20"/>
    <p:sldId id="358" r:id="rId21"/>
    <p:sldId id="352" r:id="rId22"/>
    <p:sldId id="364" r:id="rId23"/>
    <p:sldId id="36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92"/>
    <p:restoredTop sz="93988"/>
  </p:normalViewPr>
  <p:slideViewPr>
    <p:cSldViewPr snapToGrid="0" snapToObjects="1">
      <p:cViewPr varScale="1">
        <p:scale>
          <a:sx n="103" d="100"/>
          <a:sy n="103" d="100"/>
        </p:scale>
        <p:origin x="1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3EA5B-6903-694A-928E-DB2B9AA9BEA3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2EA0C-DE63-F449-A068-013A25A05B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18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188B-4797-F64F-9456-36777A039F84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7CCE-9E76-2743-8520-70C8D4ABE6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21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188B-4797-F64F-9456-36777A039F84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7CCE-9E76-2743-8520-70C8D4ABE6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188B-4797-F64F-9456-36777A039F84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7CCE-9E76-2743-8520-70C8D4ABE6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11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188B-4797-F64F-9456-36777A039F84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7CCE-9E76-2743-8520-70C8D4ABE6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61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188B-4797-F64F-9456-36777A039F84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7CCE-9E76-2743-8520-70C8D4ABE6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04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188B-4797-F64F-9456-36777A039F84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7CCE-9E76-2743-8520-70C8D4ABE6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7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188B-4797-F64F-9456-36777A039F84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7CCE-9E76-2743-8520-70C8D4ABE6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4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188B-4797-F64F-9456-36777A039F84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7CCE-9E76-2743-8520-70C8D4ABE6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82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188B-4797-F64F-9456-36777A039F84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7CCE-9E76-2743-8520-70C8D4ABE6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188B-4797-F64F-9456-36777A039F84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7CCE-9E76-2743-8520-70C8D4ABE6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54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188B-4797-F64F-9456-36777A039F84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7CCE-9E76-2743-8520-70C8D4ABE6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55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1188B-4797-F64F-9456-36777A039F84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C7CCE-9E76-2743-8520-70C8D4ABE6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1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p@hum.aau.dk" TargetMode="External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hyperlink" Target="http://mapping-humanities.dk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10" Type="http://schemas.openxmlformats.org/officeDocument/2006/relationships/image" Target="../media/image12.tiff"/><Relationship Id="rId4" Type="http://schemas.openxmlformats.org/officeDocument/2006/relationships/image" Target="../media/image6.png"/><Relationship Id="rId9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2" y="17244"/>
            <a:ext cx="12192000" cy="68687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7075" y="1658817"/>
            <a:ext cx="959749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Formidling af sundhed i </a:t>
            </a:r>
            <a:br>
              <a:rPr lang="da-DK" sz="5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</a:br>
            <a:r>
              <a:rPr lang="da-DK" sz="5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det postfaktuelle samfund</a:t>
            </a:r>
            <a:endParaRPr lang="en-US" sz="5400" b="1" dirty="0">
              <a:solidFill>
                <a:schemeClr val="bg1"/>
              </a:solidFill>
              <a:latin typeface="Lucida Sans" charset="0"/>
              <a:ea typeface="Lucida Sans" charset="0"/>
              <a:cs typeface="Lucida Sans" charset="0"/>
            </a:endParaRPr>
          </a:p>
        </p:txBody>
      </p:sp>
      <p:pic>
        <p:nvPicPr>
          <p:cNvPr id="7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6231" y="5659821"/>
            <a:ext cx="1751679" cy="968575"/>
          </a:xfrm>
          <a:prstGeom prst="rect">
            <a:avLst/>
          </a:prstGeom>
        </p:spPr>
      </p:pic>
      <p:sp>
        <p:nvSpPr>
          <p:cNvPr id="6" name="Rektangel 6"/>
          <p:cNvSpPr/>
          <p:nvPr/>
        </p:nvSpPr>
        <p:spPr>
          <a:xfrm>
            <a:off x="3011821" y="4141890"/>
            <a:ext cx="6775121" cy="28921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110000"/>
              </a:lnSpc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cs typeface="Gill Sans Light"/>
              </a:rPr>
              <a:t>David Budtz Pedersen PhD </a:t>
            </a:r>
          </a:p>
          <a:p>
            <a:pPr algn="ctr">
              <a:lnSpc>
                <a:spcPct val="110000"/>
              </a:lnSpc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cs typeface="Gill Sans Light"/>
              </a:rPr>
              <a:t>Professor MSO of Science Studies &amp; Science Communication </a:t>
            </a:r>
            <a:br>
              <a:rPr lang="en-GB" sz="2000" dirty="0">
                <a:solidFill>
                  <a:schemeClr val="bg1">
                    <a:lumMod val="95000"/>
                  </a:schemeClr>
                </a:solidFill>
                <a:cs typeface="Gill Sans Light"/>
              </a:rPr>
            </a:br>
            <a:r>
              <a:rPr lang="en-GB" sz="2000" dirty="0">
                <a:solidFill>
                  <a:schemeClr val="bg1">
                    <a:lumMod val="95000"/>
                  </a:schemeClr>
                </a:solidFill>
                <a:cs typeface="Gill Sans Light"/>
              </a:rPr>
              <a:t>Aalborg University Copenhagen</a:t>
            </a:r>
          </a:p>
          <a:p>
            <a:pPr algn="ctr">
              <a:lnSpc>
                <a:spcPct val="110000"/>
              </a:lnSpc>
            </a:pPr>
            <a:endParaRPr lang="en-GB" sz="2000" dirty="0">
              <a:solidFill>
                <a:schemeClr val="bg1">
                  <a:lumMod val="95000"/>
                </a:schemeClr>
              </a:solidFill>
              <a:cs typeface="Gill Sans Light"/>
            </a:endParaRPr>
          </a:p>
          <a:p>
            <a:pPr algn="ctr">
              <a:lnSpc>
                <a:spcPct val="110000"/>
              </a:lnSpc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cs typeface="Gill Sans Light"/>
              </a:rPr>
              <a:t>26. 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cs typeface="Gill Sans Light"/>
              </a:rPr>
              <a:t>januar</a:t>
            </a:r>
            <a:endParaRPr lang="en-GB" sz="2000" dirty="0">
              <a:solidFill>
                <a:schemeClr val="bg1">
                  <a:lumMod val="95000"/>
                </a:schemeClr>
              </a:solidFill>
              <a:cs typeface="Gill Sans Light"/>
            </a:endParaRPr>
          </a:p>
          <a:p>
            <a:pPr algn="ctr">
              <a:lnSpc>
                <a:spcPct val="110000"/>
              </a:lnSpc>
            </a:pP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cs typeface="Gill Sans Light"/>
              </a:rPr>
              <a:t>Lægevidenskabelige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cs typeface="Gill Sans Light"/>
              </a:rPr>
              <a:t> 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cs typeface="Gill Sans Light"/>
              </a:rPr>
              <a:t>Selskabers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cs typeface="Gill Sans Light"/>
              </a:rPr>
              <a:t> 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cs typeface="Gill Sans Light"/>
              </a:rPr>
              <a:t>Årsmøde</a:t>
            </a:r>
            <a:endParaRPr lang="en-GB" sz="2000" dirty="0">
              <a:solidFill>
                <a:schemeClr val="bg1">
                  <a:lumMod val="95000"/>
                </a:schemeClr>
              </a:solidFill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032473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" y="0"/>
            <a:ext cx="12184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51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16" y="734413"/>
            <a:ext cx="5241587" cy="5779723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482" y="1998911"/>
            <a:ext cx="6245518" cy="3767957"/>
          </a:xfrm>
          <a:prstGeom prst="rect">
            <a:avLst/>
          </a:prstGeom>
        </p:spPr>
      </p:pic>
      <p:pic>
        <p:nvPicPr>
          <p:cNvPr id="4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6757" y="173848"/>
            <a:ext cx="1159537" cy="102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3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654757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000" b="1" dirty="0"/>
              <a:t>Kognitiv mobilisering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676327" y="1248256"/>
            <a:ext cx="9991673" cy="496887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1800"/>
              </a:spcBef>
              <a:spcAft>
                <a:spcPts val="1200"/>
              </a:spcAft>
              <a:defRPr/>
            </a:pPr>
            <a:r>
              <a:rPr lang="da-DK" dirty="0">
                <a:latin typeface="+mj-lt"/>
                <a:cs typeface="Gill Sans Light"/>
              </a:rPr>
              <a:t>Sociale medier er potente platforme til at mobilisere følelser (stærk bias, kognitive markører, skjult indhold).</a:t>
            </a:r>
          </a:p>
          <a:p>
            <a:pPr>
              <a:lnSpc>
                <a:spcPct val="110000"/>
              </a:lnSpc>
              <a:spcBef>
                <a:spcPts val="1800"/>
              </a:spcBef>
              <a:spcAft>
                <a:spcPts val="1200"/>
              </a:spcAft>
              <a:defRPr/>
            </a:pPr>
            <a:r>
              <a:rPr lang="da-DK" dirty="0">
                <a:latin typeface="+mj-lt"/>
                <a:cs typeface="Gill Sans Light"/>
              </a:rPr>
              <a:t>Holdningspåvirkning ofte baseret på emotionel komponent (ofte negativ) med sensation/spredningsappel (</a:t>
            </a:r>
            <a:r>
              <a:rPr lang="da-DK" dirty="0" err="1">
                <a:latin typeface="+mj-lt"/>
                <a:cs typeface="Gill Sans Light"/>
              </a:rPr>
              <a:t>likes</a:t>
            </a:r>
            <a:r>
              <a:rPr lang="da-DK" dirty="0">
                <a:latin typeface="+mj-lt"/>
                <a:cs typeface="Gill Sans Light"/>
              </a:rPr>
              <a:t>, delinger, </a:t>
            </a:r>
            <a:r>
              <a:rPr lang="da-DK" dirty="0" err="1">
                <a:latin typeface="+mj-lt"/>
                <a:cs typeface="Gill Sans Light"/>
              </a:rPr>
              <a:t>upvotes</a:t>
            </a:r>
            <a:r>
              <a:rPr lang="da-DK" dirty="0">
                <a:latin typeface="+mj-lt"/>
                <a:cs typeface="Gill Sans Light"/>
              </a:rPr>
              <a:t>). </a:t>
            </a:r>
          </a:p>
          <a:p>
            <a:pPr>
              <a:lnSpc>
                <a:spcPct val="110000"/>
              </a:lnSpc>
              <a:spcBef>
                <a:spcPts val="1800"/>
              </a:spcBef>
              <a:spcAft>
                <a:spcPts val="1200"/>
              </a:spcAft>
              <a:defRPr/>
            </a:pPr>
            <a:r>
              <a:rPr lang="da-DK" dirty="0">
                <a:latin typeface="+mj-lt"/>
                <a:cs typeface="Gill Sans Light"/>
              </a:rPr>
              <a:t>Meningsfællesskaber, stater og kommercielle robotter producerer stærkt </a:t>
            </a:r>
            <a:r>
              <a:rPr lang="da-DK" dirty="0">
                <a:solidFill>
                  <a:srgbClr val="FF0000"/>
                </a:solidFill>
                <a:latin typeface="+mj-lt"/>
                <a:cs typeface="Gill Sans Light"/>
              </a:rPr>
              <a:t>polariserende</a:t>
            </a:r>
            <a:r>
              <a:rPr lang="da-DK" dirty="0">
                <a:latin typeface="+mj-lt"/>
                <a:cs typeface="Gill Sans Light"/>
              </a:rPr>
              <a:t> indhold.</a:t>
            </a:r>
          </a:p>
          <a:p>
            <a:pPr>
              <a:lnSpc>
                <a:spcPct val="110000"/>
              </a:lnSpc>
              <a:spcBef>
                <a:spcPts val="1800"/>
              </a:spcBef>
              <a:spcAft>
                <a:spcPts val="1200"/>
              </a:spcAft>
              <a:defRPr/>
            </a:pPr>
            <a:r>
              <a:rPr lang="da-DK" dirty="0">
                <a:latin typeface="+mj-lt"/>
                <a:cs typeface="Gill Sans Light"/>
              </a:rPr>
              <a:t>Forskellige motiver: undergrave tillid, destabilisere </a:t>
            </a:r>
            <a:r>
              <a:rPr lang="da-DK" dirty="0" err="1">
                <a:latin typeface="+mj-lt"/>
                <a:cs typeface="Gill Sans Light"/>
              </a:rPr>
              <a:t>beslutnings-processer</a:t>
            </a:r>
            <a:r>
              <a:rPr lang="da-DK" dirty="0">
                <a:latin typeface="+mj-lt"/>
                <a:cs typeface="Gill Sans Light"/>
              </a:rPr>
              <a:t>, skabe usikkerhed i informationsgrundlaget, konspiration.</a:t>
            </a:r>
          </a:p>
          <a:p>
            <a:pPr>
              <a:lnSpc>
                <a:spcPct val="110000"/>
              </a:lnSpc>
              <a:spcBef>
                <a:spcPts val="1800"/>
              </a:spcBef>
              <a:spcAft>
                <a:spcPts val="1200"/>
              </a:spcAft>
              <a:defRPr/>
            </a:pPr>
            <a:endParaRPr lang="da-DK" sz="2400" dirty="0">
              <a:latin typeface="+mj-lt"/>
              <a:cs typeface="Gill Sans Light"/>
            </a:endParaRPr>
          </a:p>
          <a:p>
            <a:pPr marL="0" indent="0">
              <a:lnSpc>
                <a:spcPct val="110000"/>
              </a:lnSpc>
              <a:spcBef>
                <a:spcPts val="400"/>
              </a:spcBef>
              <a:buClr>
                <a:schemeClr val="accent2">
                  <a:lumMod val="40000"/>
                  <a:lumOff val="60000"/>
                </a:schemeClr>
              </a:buClr>
              <a:buSzPct val="60000"/>
              <a:buNone/>
            </a:pPr>
            <a:endParaRPr lang="da-DK" sz="2400" dirty="0">
              <a:latin typeface="+mj-lt"/>
              <a:cs typeface="Corbel"/>
            </a:endParaRPr>
          </a:p>
          <a:p>
            <a:pPr marL="0" indent="0">
              <a:lnSpc>
                <a:spcPct val="110000"/>
              </a:lnSpc>
              <a:spcBef>
                <a:spcPts val="400"/>
              </a:spcBef>
              <a:buClr>
                <a:schemeClr val="accent2">
                  <a:lumMod val="40000"/>
                  <a:lumOff val="60000"/>
                </a:schemeClr>
              </a:buClr>
              <a:buSzPct val="60000"/>
              <a:buNone/>
            </a:pPr>
            <a:endParaRPr lang="da-DK" sz="2400" dirty="0">
              <a:latin typeface="+mj-lt"/>
              <a:cs typeface="Corbel"/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5333" y="145272"/>
            <a:ext cx="1159537" cy="102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8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654757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000" b="1" dirty="0" err="1"/>
              <a:t>Truth</a:t>
            </a:r>
            <a:r>
              <a:rPr lang="da-DK" sz="4000" b="1" dirty="0"/>
              <a:t> </a:t>
            </a:r>
            <a:r>
              <a:rPr lang="da-DK" sz="4000" b="1" dirty="0" err="1"/>
              <a:t>decay</a:t>
            </a:r>
            <a:endParaRPr lang="da-DK" sz="40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676327" y="1248256"/>
            <a:ext cx="8193353" cy="49688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defRPr/>
            </a:pPr>
            <a:r>
              <a:rPr lang="da-DK" sz="2300" dirty="0">
                <a:latin typeface="+mj-lt"/>
                <a:cs typeface="Gill Sans Light"/>
              </a:rPr>
              <a:t>Kampen om det kognitive felt: gennemslagskraft af viden, eksperter, myndigheder, osv. udfordres af </a:t>
            </a:r>
            <a:r>
              <a:rPr lang="da-DK" sz="2300" dirty="0">
                <a:solidFill>
                  <a:srgbClr val="FF0000"/>
                </a:solidFill>
                <a:latin typeface="+mj-lt"/>
                <a:cs typeface="Gill Sans Light"/>
              </a:rPr>
              <a:t>alternative fakta</a:t>
            </a:r>
            <a:r>
              <a:rPr lang="da-DK" sz="2300" dirty="0">
                <a:latin typeface="+mj-lt"/>
                <a:cs typeface="Gill Sans Light"/>
              </a:rPr>
              <a:t>.</a:t>
            </a:r>
          </a:p>
          <a:p>
            <a:pPr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defRPr/>
            </a:pPr>
            <a:r>
              <a:rPr lang="da-DK" sz="2300" dirty="0">
                <a:latin typeface="+mj-lt"/>
                <a:cs typeface="Gill Sans Light"/>
              </a:rPr>
              <a:t>I mange diskussioner opstår </a:t>
            </a:r>
            <a:r>
              <a:rPr lang="da-DK" sz="2300" dirty="0" err="1">
                <a:latin typeface="+mj-lt"/>
                <a:cs typeface="Gill Sans Light"/>
              </a:rPr>
              <a:t>hybridisering</a:t>
            </a:r>
            <a:r>
              <a:rPr lang="da-DK" sz="2300" dirty="0">
                <a:latin typeface="+mj-lt"/>
                <a:cs typeface="Gill Sans Light"/>
              </a:rPr>
              <a:t> mellem misinformation og information – og værdier, usikkerheder og kendsgerninger. </a:t>
            </a:r>
          </a:p>
          <a:p>
            <a:pPr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defRPr/>
            </a:pPr>
            <a:r>
              <a:rPr lang="da-DK" sz="2300" dirty="0">
                <a:latin typeface="+mj-lt"/>
                <a:cs typeface="Gill Sans Light"/>
              </a:rPr>
              <a:t>Tiltagende afvisning af kendsgerninger, større indflydelse fra meninger og personlig erfaring, og lavere tillid til krediterede kilder for faktuel information (Rand 2017). </a:t>
            </a:r>
          </a:p>
          <a:p>
            <a:pPr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defRPr/>
            </a:pPr>
            <a:r>
              <a:rPr lang="da-DK" sz="2300" dirty="0" err="1">
                <a:latin typeface="+mj-lt"/>
                <a:cs typeface="Gill Sans Light"/>
              </a:rPr>
              <a:t>Lakoff</a:t>
            </a:r>
            <a:r>
              <a:rPr lang="da-DK" sz="2300" dirty="0">
                <a:latin typeface="+mj-lt"/>
                <a:cs typeface="Gill Sans Light"/>
              </a:rPr>
              <a:t> om </a:t>
            </a:r>
            <a:r>
              <a:rPr lang="da-DK" sz="2300" dirty="0" err="1">
                <a:latin typeface="+mj-lt"/>
                <a:cs typeface="Gill Sans Light"/>
              </a:rPr>
              <a:t>framing</a:t>
            </a:r>
            <a:r>
              <a:rPr lang="da-DK" sz="2300" dirty="0">
                <a:latin typeface="+mj-lt"/>
                <a:cs typeface="Gill Sans Light"/>
              </a:rPr>
              <a:t>: gentagelse af misinformation igen og igen gør den mere ”klæbrig”: selv afvisning (og dermed gentagelse). </a:t>
            </a:r>
          </a:p>
          <a:p>
            <a:pPr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defRPr/>
            </a:pPr>
            <a:endParaRPr lang="da-DK" sz="2300" dirty="0">
              <a:latin typeface="+mj-lt"/>
              <a:cs typeface="Gill Sans Light"/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5333" y="145272"/>
            <a:ext cx="1159537" cy="10257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852" y="1553056"/>
            <a:ext cx="2726784" cy="397906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6831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er 24"/>
          <p:cNvGrpSpPr/>
          <p:nvPr/>
        </p:nvGrpSpPr>
        <p:grpSpPr>
          <a:xfrm>
            <a:off x="1319252" y="1245183"/>
            <a:ext cx="2829830" cy="2330342"/>
            <a:chOff x="323527" y="1412776"/>
            <a:chExt cx="2425569" cy="1824076"/>
          </a:xfrm>
          <a:solidFill>
            <a:schemeClr val="bg1"/>
          </a:solidFill>
        </p:grpSpPr>
        <p:pic>
          <p:nvPicPr>
            <p:cNvPr id="26" name="Billede 2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528" y="1412776"/>
              <a:ext cx="2425568" cy="1719728"/>
            </a:xfrm>
            <a:prstGeom prst="rect">
              <a:avLst/>
            </a:prstGeom>
            <a:grpFill/>
          </p:spPr>
        </p:pic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323527" y="3007985"/>
              <a:ext cx="2425568" cy="22886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300" b="1" dirty="0">
                  <a:solidFill>
                    <a:srgbClr val="000000"/>
                  </a:solidFill>
                  <a:latin typeface="+mj-lt"/>
                  <a:cs typeface="Gill Sans Light"/>
                </a:rPr>
                <a:t>Anthropogenic climate change</a:t>
              </a:r>
            </a:p>
          </p:txBody>
        </p:sp>
      </p:grpSp>
      <p:grpSp>
        <p:nvGrpSpPr>
          <p:cNvPr id="28" name="Grupper 27"/>
          <p:cNvGrpSpPr/>
          <p:nvPr/>
        </p:nvGrpSpPr>
        <p:grpSpPr>
          <a:xfrm>
            <a:off x="1247246" y="3801915"/>
            <a:ext cx="2899063" cy="2422336"/>
            <a:chOff x="251520" y="3789040"/>
            <a:chExt cx="2484911" cy="1896084"/>
          </a:xfrm>
          <a:solidFill>
            <a:schemeClr val="bg1"/>
          </a:solidFill>
        </p:grpSpPr>
        <p:pic>
          <p:nvPicPr>
            <p:cNvPr id="29" name="Billede 2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528" y="3789040"/>
              <a:ext cx="2412903" cy="1613428"/>
            </a:xfrm>
            <a:prstGeom prst="rect">
              <a:avLst/>
            </a:prstGeom>
            <a:grpFill/>
          </p:spPr>
        </p:pic>
        <p:sp>
          <p:nvSpPr>
            <p:cNvPr id="30" name="Text Box 9"/>
            <p:cNvSpPr txBox="1">
              <a:spLocks noChangeArrowheads="1"/>
            </p:cNvSpPr>
            <p:nvPr/>
          </p:nvSpPr>
          <p:spPr bwMode="auto">
            <a:xfrm>
              <a:off x="251520" y="5456257"/>
              <a:ext cx="2376264" cy="22886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300" b="1" dirty="0">
                  <a:solidFill>
                    <a:srgbClr val="000000"/>
                  </a:solidFill>
                  <a:latin typeface="+mj-lt"/>
                  <a:cs typeface="Gill Sans Light"/>
                </a:rPr>
                <a:t>Antibiotics &amp; food production</a:t>
              </a:r>
            </a:p>
          </p:txBody>
        </p:sp>
      </p:grpSp>
      <p:grpSp>
        <p:nvGrpSpPr>
          <p:cNvPr id="31" name="Grupper 30"/>
          <p:cNvGrpSpPr/>
          <p:nvPr/>
        </p:nvGrpSpPr>
        <p:grpSpPr>
          <a:xfrm>
            <a:off x="4271581" y="3801917"/>
            <a:ext cx="3108345" cy="2422334"/>
            <a:chOff x="3275856" y="3789041"/>
            <a:chExt cx="2664296" cy="1896083"/>
          </a:xfrm>
          <a:solidFill>
            <a:schemeClr val="bg1"/>
          </a:solidFill>
        </p:grpSpPr>
        <p:pic>
          <p:nvPicPr>
            <p:cNvPr id="32" name="Billede 3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5546" y="3789041"/>
              <a:ext cx="2644606" cy="1656184"/>
            </a:xfrm>
            <a:prstGeom prst="rect">
              <a:avLst/>
            </a:prstGeom>
            <a:grpFill/>
          </p:spPr>
        </p:pic>
        <p:sp>
          <p:nvSpPr>
            <p:cNvPr id="33" name="Text Box 9"/>
            <p:cNvSpPr txBox="1">
              <a:spLocks noChangeArrowheads="1"/>
            </p:cNvSpPr>
            <p:nvPr/>
          </p:nvSpPr>
          <p:spPr bwMode="auto">
            <a:xfrm>
              <a:off x="3275856" y="5456257"/>
              <a:ext cx="2376264" cy="22886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300" b="1" dirty="0">
                  <a:solidFill>
                    <a:srgbClr val="000000"/>
                  </a:solidFill>
                  <a:latin typeface="+mj-lt"/>
                  <a:cs typeface="Gill Sans Light"/>
                </a:rPr>
                <a:t>HPV virus &amp; vaccine</a:t>
              </a:r>
            </a:p>
          </p:txBody>
        </p:sp>
      </p:grpSp>
      <p:grpSp>
        <p:nvGrpSpPr>
          <p:cNvPr id="37" name="Grupper 36"/>
          <p:cNvGrpSpPr/>
          <p:nvPr/>
        </p:nvGrpSpPr>
        <p:grpSpPr>
          <a:xfrm>
            <a:off x="4415597" y="1279265"/>
            <a:ext cx="3096756" cy="2224253"/>
            <a:chOff x="3419872" y="1484784"/>
            <a:chExt cx="2654362" cy="1741035"/>
          </a:xfrm>
          <a:solidFill>
            <a:schemeClr val="bg1"/>
          </a:solidFill>
        </p:grpSpPr>
        <p:pic>
          <p:nvPicPr>
            <p:cNvPr id="38" name="Billede 3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9872" y="1484784"/>
              <a:ext cx="2552925" cy="1512168"/>
            </a:xfrm>
            <a:prstGeom prst="rect">
              <a:avLst/>
            </a:prstGeom>
            <a:grpFill/>
          </p:spPr>
        </p:pic>
        <p:sp>
          <p:nvSpPr>
            <p:cNvPr id="39" name="Text Box 9"/>
            <p:cNvSpPr txBox="1">
              <a:spLocks noChangeArrowheads="1"/>
            </p:cNvSpPr>
            <p:nvPr/>
          </p:nvSpPr>
          <p:spPr bwMode="auto">
            <a:xfrm>
              <a:off x="3481946" y="2996952"/>
              <a:ext cx="2592288" cy="22886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300" b="1" dirty="0">
                  <a:solidFill>
                    <a:srgbClr val="000000"/>
                  </a:solidFill>
                  <a:latin typeface="+mj-lt"/>
                  <a:cs typeface="Gill Sans Light"/>
                </a:rPr>
                <a:t>Genetically modified organism (GMO) </a:t>
              </a:r>
            </a:p>
          </p:txBody>
        </p:sp>
      </p:grpSp>
      <p:grpSp>
        <p:nvGrpSpPr>
          <p:cNvPr id="40" name="Grupper 39"/>
          <p:cNvGrpSpPr/>
          <p:nvPr/>
        </p:nvGrpSpPr>
        <p:grpSpPr>
          <a:xfrm>
            <a:off x="7367926" y="1260753"/>
            <a:ext cx="3024336" cy="2242765"/>
            <a:chOff x="6372200" y="1409319"/>
            <a:chExt cx="2592288" cy="1755525"/>
          </a:xfrm>
          <a:solidFill>
            <a:schemeClr val="bg1"/>
          </a:solidFill>
        </p:grpSpPr>
        <p:pic>
          <p:nvPicPr>
            <p:cNvPr id="41" name="Billede 40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200" y="1409319"/>
              <a:ext cx="2592288" cy="1731649"/>
            </a:xfrm>
            <a:prstGeom prst="rect">
              <a:avLst/>
            </a:prstGeom>
            <a:grpFill/>
          </p:spPr>
        </p:pic>
        <p:sp>
          <p:nvSpPr>
            <p:cNvPr id="42" name="Text Box 9"/>
            <p:cNvSpPr txBox="1">
              <a:spLocks noChangeArrowheads="1"/>
            </p:cNvSpPr>
            <p:nvPr/>
          </p:nvSpPr>
          <p:spPr bwMode="auto">
            <a:xfrm>
              <a:off x="6372200" y="2935977"/>
              <a:ext cx="2592288" cy="22886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300" b="1" dirty="0">
                  <a:solidFill>
                    <a:srgbClr val="000000"/>
                  </a:solidFill>
                  <a:latin typeface="+mj-lt"/>
                  <a:cs typeface="Gill Sans Light"/>
                </a:rPr>
                <a:t>Nuclear energy</a:t>
              </a:r>
            </a:p>
          </p:txBody>
        </p:sp>
      </p:grpSp>
      <p:sp>
        <p:nvSpPr>
          <p:cNvPr id="43" name="TextBox 4"/>
          <p:cNvSpPr txBox="1"/>
          <p:nvPr/>
        </p:nvSpPr>
        <p:spPr>
          <a:xfrm>
            <a:off x="213036" y="252179"/>
            <a:ext cx="11172139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000000"/>
                </a:solidFill>
                <a:effectLst>
                  <a:glow rad="101600">
                    <a:schemeClr val="bg1">
                      <a:lumMod val="85000"/>
                      <a:alpha val="46000"/>
                    </a:schemeClr>
                  </a:glow>
                </a:effectLst>
                <a:latin typeface="Lucida Sans"/>
                <a:cs typeface="Lucida Sans"/>
              </a:rPr>
              <a:t>Polarisering om videnskabelig viden</a:t>
            </a:r>
            <a:endParaRPr lang="da-DK" sz="3200" dirty="0">
              <a:solidFill>
                <a:srgbClr val="000000"/>
              </a:solidFill>
              <a:effectLst>
                <a:glow rad="152400">
                  <a:schemeClr val="bg1">
                    <a:lumMod val="95000"/>
                    <a:alpha val="11000"/>
                  </a:schemeClr>
                </a:glow>
              </a:effectLst>
              <a:latin typeface="Lucida Sans"/>
              <a:cs typeface="Lucida Sans"/>
            </a:endParaRPr>
          </a:p>
        </p:txBody>
      </p:sp>
      <p:sp>
        <p:nvSpPr>
          <p:cNvPr id="44" name="Rektangel 43"/>
          <p:cNvSpPr/>
          <p:nvPr/>
        </p:nvSpPr>
        <p:spPr>
          <a:xfrm flipH="1">
            <a:off x="7223908" y="3709923"/>
            <a:ext cx="156017" cy="26652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45" name="Rektangel 44"/>
          <p:cNvSpPr/>
          <p:nvPr/>
        </p:nvSpPr>
        <p:spPr>
          <a:xfrm flipH="1">
            <a:off x="7256780" y="1083297"/>
            <a:ext cx="156017" cy="26652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46" name="Rektangel 45"/>
          <p:cNvSpPr/>
          <p:nvPr/>
        </p:nvSpPr>
        <p:spPr>
          <a:xfrm flipH="1">
            <a:off x="10292300" y="1235697"/>
            <a:ext cx="114252" cy="2206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256779" y="3774119"/>
            <a:ext cx="3758884" cy="2683299"/>
            <a:chOff x="7256779" y="3774119"/>
            <a:chExt cx="3758884" cy="2683299"/>
          </a:xfrm>
        </p:grpSpPr>
        <p:sp>
          <p:nvSpPr>
            <p:cNvPr id="36" name="Text Box 9"/>
            <p:cNvSpPr txBox="1">
              <a:spLocks noChangeArrowheads="1"/>
            </p:cNvSpPr>
            <p:nvPr/>
          </p:nvSpPr>
          <p:spPr bwMode="auto">
            <a:xfrm>
              <a:off x="7391927" y="5991621"/>
              <a:ext cx="2772308" cy="292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300" b="1" dirty="0">
                  <a:solidFill>
                    <a:srgbClr val="000000"/>
                  </a:solidFill>
                  <a:latin typeface="+mj-lt"/>
                  <a:cs typeface="Gill Sans Light"/>
                </a:rPr>
                <a:t>Medical cannabis 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69919" y="3801915"/>
              <a:ext cx="3526423" cy="2115854"/>
            </a:xfrm>
            <a:prstGeom prst="rect">
              <a:avLst/>
            </a:prstGeom>
          </p:spPr>
        </p:pic>
        <p:sp>
          <p:nvSpPr>
            <p:cNvPr id="47" name="Rektangel 44"/>
            <p:cNvSpPr/>
            <p:nvPr/>
          </p:nvSpPr>
          <p:spPr>
            <a:xfrm flipH="1">
              <a:off x="7256779" y="3792213"/>
              <a:ext cx="122674" cy="26652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8" name="Rektangel 45"/>
            <p:cNvSpPr/>
            <p:nvPr/>
          </p:nvSpPr>
          <p:spPr>
            <a:xfrm flipH="1">
              <a:off x="10330397" y="3774119"/>
              <a:ext cx="685266" cy="2206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52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63" y="1535272"/>
            <a:ext cx="9392349" cy="5184576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777" y="0"/>
            <a:ext cx="9144000" cy="151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25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6191" y="2101731"/>
            <a:ext cx="71593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4400" b="1" dirty="0">
                <a:latin typeface="Lucida Sans" charset="0"/>
                <a:ea typeface="Lucida Sans" charset="0"/>
                <a:cs typeface="Lucida Sans" charset="0"/>
              </a:rPr>
              <a:t>Men men men </a:t>
            </a:r>
            <a:r>
              <a:rPr lang="is-IS" sz="4400" b="1" dirty="0">
                <a:latin typeface="Lucida Sans" charset="0"/>
                <a:ea typeface="Lucida Sans" charset="0"/>
                <a:cs typeface="Lucida Sans" charset="0"/>
              </a:rPr>
              <a:t>… </a:t>
            </a:r>
          </a:p>
          <a:p>
            <a:pPr algn="ctr"/>
            <a:r>
              <a:rPr lang="en-US" sz="4400" b="1" dirty="0">
                <a:latin typeface="Lucida Sans" charset="0"/>
                <a:ea typeface="Lucida Sans" charset="0"/>
                <a:cs typeface="Lucida Sans" charset="0"/>
              </a:rPr>
              <a:t>v</a:t>
            </a:r>
            <a:r>
              <a:rPr lang="is-IS" sz="4400" b="1" dirty="0">
                <a:latin typeface="Lucida Sans" charset="0"/>
                <a:ea typeface="Lucida Sans" charset="0"/>
                <a:cs typeface="Lucida Sans" charset="0"/>
              </a:rPr>
              <a:t>ærre er det heller ikke </a:t>
            </a:r>
            <a:endParaRPr lang="en-US" sz="4400" b="1" dirty="0"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331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0" y="1845310"/>
            <a:ext cx="5551171" cy="3334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747" y="1842308"/>
            <a:ext cx="5788254" cy="3337462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654757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000" b="1" dirty="0"/>
              <a:t>Danskernes syn på troværdighed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0" y="5179770"/>
            <a:ext cx="49829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3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Radius Kommunikation med data fra </a:t>
            </a:r>
            <a:r>
              <a:rPr lang="da-DK" sz="13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Epinions</a:t>
            </a:r>
            <a:r>
              <a:rPr lang="da-DK" sz="13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Danmarkspanel 2017</a:t>
            </a:r>
          </a:p>
        </p:txBody>
      </p:sp>
    </p:spTree>
    <p:extLst>
      <p:ext uri="{BB962C8B-B14F-4D97-AF65-F5344CB8AC3E}">
        <p14:creationId xmlns:p14="http://schemas.microsoft.com/office/powerpoint/2010/main" val="1139935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7800"/>
            <a:ext cx="11734800" cy="650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6080" y="6155130"/>
            <a:ext cx="49829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3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YouGov</a:t>
            </a:r>
            <a:r>
              <a:rPr lang="da-DK" sz="13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for Uddannelses- og </a:t>
            </a:r>
            <a:r>
              <a:rPr lang="da-DK" sz="13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Forskningsministriet</a:t>
            </a:r>
            <a:r>
              <a:rPr lang="da-DK" sz="13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459382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2569" y="2101731"/>
            <a:ext cx="802655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4400" b="1" dirty="0" err="1">
                <a:latin typeface="Lucida Sans" charset="0"/>
                <a:ea typeface="Lucida Sans" charset="0"/>
                <a:cs typeface="Lucida Sans" charset="0"/>
              </a:rPr>
              <a:t>Mitigation</a:t>
            </a:r>
            <a:r>
              <a:rPr lang="da-DK" sz="4400" b="1" dirty="0">
                <a:latin typeface="Lucida Sans" charset="0"/>
                <a:ea typeface="Lucida Sans" charset="0"/>
                <a:cs typeface="Lucida Sans" charset="0"/>
              </a:rPr>
              <a:t> og præventions-</a:t>
            </a:r>
            <a:br>
              <a:rPr lang="da-DK" sz="4400" b="1" dirty="0">
                <a:latin typeface="Lucida Sans" charset="0"/>
                <a:ea typeface="Lucida Sans" charset="0"/>
                <a:cs typeface="Lucida Sans" charset="0"/>
              </a:rPr>
            </a:br>
            <a:r>
              <a:rPr lang="da-DK" sz="4400" b="1" dirty="0">
                <a:latin typeface="Lucida Sans" charset="0"/>
                <a:ea typeface="Lucida Sans" charset="0"/>
                <a:cs typeface="Lucida Sans" charset="0"/>
              </a:rPr>
              <a:t>strategier</a:t>
            </a:r>
            <a:endParaRPr lang="en-US" sz="4400" b="1" dirty="0"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790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/>
          <p:cNvSpPr>
            <a:spLocks noGrp="1"/>
          </p:cNvSpPr>
          <p:nvPr>
            <p:ph idx="1"/>
          </p:nvPr>
        </p:nvSpPr>
        <p:spPr>
          <a:xfrm>
            <a:off x="357189" y="1987838"/>
            <a:ext cx="10930404" cy="4155792"/>
          </a:xfrm>
        </p:spPr>
        <p:txBody>
          <a:bodyPr>
            <a:normAutofit/>
          </a:bodyPr>
          <a:lstStyle/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da-DK" sz="3600" b="1" dirty="0">
                <a:latin typeface="+mj-lt"/>
              </a:rPr>
              <a:t>Hvad er det faktuelle og postfaktuelle samfund?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da-DK" sz="3600" b="1" dirty="0">
                <a:latin typeface="+mj-lt"/>
              </a:rPr>
              <a:t>Informationskrise og alternative </a:t>
            </a:r>
            <a:r>
              <a:rPr lang="da-DK" sz="3600" b="1" dirty="0" err="1">
                <a:latin typeface="+mj-lt"/>
              </a:rPr>
              <a:t>vidensautoriteter</a:t>
            </a:r>
            <a:endParaRPr lang="da-DK" sz="3600" b="1" dirty="0">
              <a:latin typeface="+mj-lt"/>
            </a:endParaRP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da-DK" sz="3600" b="1" dirty="0">
                <a:latin typeface="+mj-lt"/>
              </a:rPr>
              <a:t>Hvilke redskaber og kompetencer er nødvendige?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654757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000" b="1" dirty="0"/>
              <a:t>INDHOLD </a:t>
            </a:r>
            <a:endParaRPr lang="da-DK" sz="1600" b="1" dirty="0"/>
          </a:p>
        </p:txBody>
      </p:sp>
    </p:spTree>
    <p:extLst>
      <p:ext uri="{BB962C8B-B14F-4D97-AF65-F5344CB8AC3E}">
        <p14:creationId xmlns:p14="http://schemas.microsoft.com/office/powerpoint/2010/main" val="1837681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555548" y="1318037"/>
            <a:ext cx="10874452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spcBef>
                <a:spcPts val="2400"/>
              </a:spcBef>
              <a:buClr>
                <a:srgbClr val="0070C0"/>
              </a:buClr>
            </a:pPr>
            <a:r>
              <a:rPr lang="da-DK" altLang="en-US" sz="2500" b="1" dirty="0">
                <a:latin typeface="+mj-lt"/>
                <a:cs typeface="Arial" panose="020B0604020202020204" pitchFamily="34" charset="0"/>
              </a:rPr>
              <a:t>Vores analyser viser, at der er gode og sunde relationer mellem de etablerede </a:t>
            </a:r>
            <a:r>
              <a:rPr lang="da-DK" altLang="en-US" sz="2500" b="1" dirty="0" err="1">
                <a:latin typeface="+mj-lt"/>
                <a:cs typeface="Arial" panose="020B0604020202020204" pitchFamily="34" charset="0"/>
              </a:rPr>
              <a:t>vidensinstitutioner</a:t>
            </a:r>
            <a:r>
              <a:rPr lang="da-DK" altLang="en-US" sz="2500" b="1" dirty="0">
                <a:latin typeface="+mj-lt"/>
                <a:cs typeface="Arial" panose="020B0604020202020204" pitchFamily="34" charset="0"/>
              </a:rPr>
              <a:t>: forskning, myndigheder og medier (i nogen grad). </a:t>
            </a:r>
          </a:p>
          <a:p>
            <a:pPr marL="342900" indent="-342900" eaLnBrk="1" hangingPunct="1">
              <a:spcBef>
                <a:spcPts val="2400"/>
              </a:spcBef>
              <a:buClr>
                <a:srgbClr val="0070C0"/>
              </a:buClr>
            </a:pPr>
            <a:r>
              <a:rPr lang="da-DK" altLang="en-US" sz="2500" b="1" dirty="0">
                <a:latin typeface="+mj-lt"/>
                <a:cs typeface="Arial" panose="020B0604020202020204" pitchFamily="34" charset="0"/>
              </a:rPr>
              <a:t>Men på trods af adgangen til evidens er der brug for andre kompetencer: </a:t>
            </a:r>
            <a:r>
              <a:rPr lang="da-DK" altLang="en-US" sz="25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inddragelse, meningsskabelse og narrativ metode</a:t>
            </a:r>
            <a:r>
              <a:rPr lang="da-DK" altLang="en-US" sz="2500" b="1" dirty="0">
                <a:latin typeface="+mj-lt"/>
                <a:cs typeface="Arial" panose="020B0604020202020204" pitchFamily="34" charset="0"/>
              </a:rPr>
              <a:t> (historiefortælling og dialog).  </a:t>
            </a:r>
          </a:p>
          <a:p>
            <a:pPr marL="342900" indent="-342900" eaLnBrk="1" hangingPunct="1">
              <a:spcBef>
                <a:spcPts val="2400"/>
              </a:spcBef>
              <a:buClr>
                <a:srgbClr val="0070C0"/>
              </a:buClr>
            </a:pPr>
            <a:r>
              <a:rPr lang="da-DK" altLang="en-US" sz="2500" b="1" dirty="0">
                <a:latin typeface="+mj-lt"/>
                <a:cs typeface="Arial" panose="020B0604020202020204" pitchFamily="34" charset="0"/>
              </a:rPr>
              <a:t>Studier viser, at narrativer og værdiladet indhold er effektivt til at aflede borgernes opmærksomhed – men også til at </a:t>
            </a:r>
            <a:r>
              <a:rPr lang="da-DK" altLang="en-US" sz="2500" b="1" u="sng" dirty="0">
                <a:latin typeface="+mj-lt"/>
                <a:cs typeface="Arial" panose="020B0604020202020204" pitchFamily="34" charset="0"/>
              </a:rPr>
              <a:t>henlede</a:t>
            </a:r>
            <a:r>
              <a:rPr lang="da-DK" altLang="en-US" sz="2500" b="1" dirty="0">
                <a:latin typeface="+mj-lt"/>
                <a:cs typeface="Arial" panose="020B0604020202020204" pitchFamily="34" charset="0"/>
              </a:rPr>
              <a:t> den. </a:t>
            </a:r>
          </a:p>
          <a:p>
            <a:pPr marL="342900" indent="-342900" eaLnBrk="1" hangingPunct="1">
              <a:spcBef>
                <a:spcPts val="2400"/>
              </a:spcBef>
              <a:buClr>
                <a:srgbClr val="0070C0"/>
              </a:buClr>
            </a:pPr>
            <a:r>
              <a:rPr lang="da-DK" altLang="en-US" sz="2500" b="1" dirty="0">
                <a:latin typeface="+mj-lt"/>
                <a:cs typeface="Arial" panose="020B0604020202020204" pitchFamily="34" charset="0"/>
              </a:rPr>
              <a:t>Brug kommunikationsmidler i øjenhøjde: gerne med menneskelige historier og værdier bag: undgå naiv/skjult/strategisk brug af sociale medier. 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654757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000" b="1" dirty="0"/>
              <a:t>Beskyt fagligheden 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5333" y="145272"/>
            <a:ext cx="1159537" cy="102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2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330755" y="6288031"/>
            <a:ext cx="19694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•"/>
              <a:defRPr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pitchFamily="2" charset="2"/>
              <a:buChar char="§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Arial" charset="0"/>
              <a:buChar char="•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000" b="0" dirty="0"/>
              <a:t>Source: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000" b="0" dirty="0"/>
              <a:t>European Commission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000" dirty="0"/>
              <a:t>Joint Research Centre </a:t>
            </a:r>
            <a:endParaRPr lang="en-US" altLang="en-US" sz="10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232" y="-76200"/>
            <a:ext cx="6844558" cy="700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3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654757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000" b="1" dirty="0"/>
              <a:t>Konklusioner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676327" y="1873096"/>
            <a:ext cx="11156009" cy="49688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defRPr/>
            </a:pPr>
            <a:r>
              <a:rPr lang="da-DK" sz="2700">
                <a:latin typeface="+mj-lt"/>
                <a:cs typeface="Gill Sans Light"/>
              </a:rPr>
              <a:t>Når </a:t>
            </a:r>
            <a:r>
              <a:rPr lang="da-DK" sz="2700" dirty="0">
                <a:latin typeface="+mj-lt"/>
                <a:cs typeface="Gill Sans Light"/>
              </a:rPr>
              <a:t>mængden af information bliver uoverskuelig, er det lettere at forholde sig til følelser, der bekræfter verdensanskuelsen</a:t>
            </a:r>
          </a:p>
          <a:p>
            <a:pPr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defRPr/>
            </a:pPr>
            <a:r>
              <a:rPr lang="da-DK" sz="2700" dirty="0">
                <a:latin typeface="+mj-lt"/>
                <a:cs typeface="Gill Sans Light"/>
              </a:rPr>
              <a:t>De liberale demokratier bør udvikle stærkere </a:t>
            </a:r>
            <a:r>
              <a:rPr lang="da-DK" sz="2700" dirty="0">
                <a:solidFill>
                  <a:srgbClr val="FF0000"/>
                </a:solidFill>
                <a:latin typeface="+mj-lt"/>
                <a:cs typeface="Gill Sans Light"/>
              </a:rPr>
              <a:t>“kognitive firewalls”</a:t>
            </a:r>
            <a:r>
              <a:rPr lang="da-DK" sz="2700" dirty="0">
                <a:latin typeface="+mj-lt"/>
                <a:cs typeface="Gill Sans Light"/>
              </a:rPr>
              <a:t> (Splidsboel), som gør borgeren i stand til at skelne mellem kvaliteten af information. </a:t>
            </a:r>
          </a:p>
          <a:p>
            <a:pPr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defRPr/>
            </a:pPr>
            <a:r>
              <a:rPr lang="da-DK" sz="2700" dirty="0">
                <a:latin typeface="+mj-lt"/>
                <a:cs typeface="Gill Sans Light"/>
              </a:rPr>
              <a:t>Det er et dannelsesprojekt for fremtiden for regeringer, medier, teknologivirksomheder, uddannelsesministerier, fonde og civilsamfundet.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5333" y="145272"/>
            <a:ext cx="1159537" cy="102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18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564" y="802640"/>
            <a:ext cx="4973320" cy="4973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469" y="620879"/>
            <a:ext cx="11072191" cy="1044989"/>
          </a:xfrm>
        </p:spPr>
        <p:txBody>
          <a:bodyPr>
            <a:normAutofit/>
          </a:bodyPr>
          <a:lstStyle/>
          <a:p>
            <a:r>
              <a:rPr lang="da-DK" sz="4000" dirty="0">
                <a:solidFill>
                  <a:srgbClr val="181717"/>
                </a:solidFill>
                <a:latin typeface="+mn-lt"/>
                <a:cs typeface="Gill Sans Light"/>
              </a:rPr>
              <a:t>Tak for opmærksomheden!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777717"/>
            <a:ext cx="5181600" cy="4161858"/>
          </a:xfrm>
          <a:prstGeom prst="rect">
            <a:avLst/>
          </a:prstGeom>
        </p:spPr>
        <p:txBody>
          <a:bodyPr vert="horz" lIns="117226" tIns="58613" rIns="117226" bIns="5861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4616E"/>
              </a:buClr>
              <a:buSzPct val="100000"/>
              <a:buFont typeface="Arial" pitchFamily="34" charset="0"/>
              <a:buChar char="•"/>
              <a:defRPr sz="1800" kern="1200">
                <a:solidFill>
                  <a:srgbClr val="54616E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54616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54616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54616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54616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181717"/>
                </a:solidFill>
              </a:rPr>
              <a:t>David Budtz Pedersen </a:t>
            </a:r>
          </a:p>
          <a:p>
            <a:pPr marL="0" indent="0">
              <a:buNone/>
            </a:pPr>
            <a:endParaRPr lang="en-US" dirty="0">
              <a:solidFill>
                <a:srgbClr val="181717"/>
              </a:solidFill>
              <a:hlinkClick r:id="rId3"/>
            </a:endParaRPr>
          </a:p>
          <a:p>
            <a:pPr marL="0" indent="0">
              <a:buNone/>
            </a:pPr>
            <a:r>
              <a:rPr lang="en-US" dirty="0">
                <a:solidFill>
                  <a:srgbClr val="181717"/>
                </a:solidFill>
              </a:rPr>
              <a:t>E-mail: </a:t>
            </a:r>
            <a:r>
              <a:rPr lang="en-US" dirty="0">
                <a:solidFill>
                  <a:srgbClr val="181717"/>
                </a:solidFill>
                <a:hlinkClick r:id="rId3"/>
              </a:rPr>
              <a:t>davidp@hum.aau.dk</a:t>
            </a:r>
            <a:endParaRPr lang="en-US" dirty="0">
              <a:solidFill>
                <a:srgbClr val="181717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181717"/>
                </a:solidFill>
              </a:rPr>
              <a:t>Twitter: @</a:t>
            </a:r>
            <a:r>
              <a:rPr lang="en-US" dirty="0" err="1">
                <a:solidFill>
                  <a:srgbClr val="181717"/>
                </a:solidFill>
              </a:rPr>
              <a:t>HumanomicsMap</a:t>
            </a:r>
            <a:r>
              <a:rPr lang="en-US" dirty="0">
                <a:solidFill>
                  <a:srgbClr val="181717"/>
                </a:solidFill>
              </a:rPr>
              <a:t> </a:t>
            </a:r>
          </a:p>
          <a:p>
            <a:pPr marL="0" indent="0">
              <a:buNone/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  <a:cs typeface="Gill Sans Light"/>
              </a:rPr>
              <a:t>Website: 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  <a:cs typeface="Gill Sans Light"/>
                <a:hlinkClick r:id="rId4"/>
              </a:rPr>
              <a:t>http://mapping-humanities.dk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  <a:cs typeface="Gill Sans Light"/>
              </a:rPr>
              <a:t> </a:t>
            </a:r>
            <a:endParaRPr lang="en-US" dirty="0">
              <a:solidFill>
                <a:srgbClr val="18171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181717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rgbClr val="181717"/>
              </a:solidFill>
              <a:latin typeface="Gill Sans Light"/>
              <a:cs typeface="Gill Sans Light"/>
            </a:endParaRPr>
          </a:p>
          <a:p>
            <a:pPr marL="0" indent="0">
              <a:buNone/>
            </a:pPr>
            <a:endParaRPr lang="en-US" sz="1400" dirty="0">
              <a:solidFill>
                <a:srgbClr val="181717"/>
              </a:solidFill>
              <a:latin typeface="Gill Sans Light"/>
              <a:cs typeface="Gill Sans Light"/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757" y="173848"/>
            <a:ext cx="1159537" cy="102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4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742" y="9270"/>
            <a:ext cx="12685537" cy="68487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0364" y="1828803"/>
            <a:ext cx="68008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solidFill>
                  <a:schemeClr val="bg1">
                    <a:lumMod val="95000"/>
                  </a:schemeClr>
                </a:solidFill>
              </a:rPr>
              <a:t>Demoracy</a:t>
            </a:r>
            <a:r>
              <a:rPr lang="en-US" sz="4200" b="1" dirty="0">
                <a:solidFill>
                  <a:schemeClr val="bg1">
                    <a:lumMod val="95000"/>
                  </a:schemeClr>
                </a:solidFill>
              </a:rPr>
              <a:t> in a Post Truth Era </a:t>
            </a:r>
          </a:p>
        </p:txBody>
      </p:sp>
    </p:spTree>
    <p:extLst>
      <p:ext uri="{BB962C8B-B14F-4D97-AF65-F5344CB8AC3E}">
        <p14:creationId xmlns:p14="http://schemas.microsoft.com/office/powerpoint/2010/main" val="532151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774" y="509285"/>
            <a:ext cx="2427138" cy="3236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149" y="460457"/>
            <a:ext cx="1819001" cy="248081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96" y="3555195"/>
            <a:ext cx="1869554" cy="280308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452" y="460457"/>
            <a:ext cx="2137006" cy="30305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1264" y="3251443"/>
            <a:ext cx="2024566" cy="29003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4246" y="600725"/>
            <a:ext cx="2313864" cy="3085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9924" y="3545254"/>
            <a:ext cx="2327742" cy="30609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5428" y="1354162"/>
            <a:ext cx="2025860" cy="2956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7530" y="3786188"/>
            <a:ext cx="1949640" cy="27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14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728665" y="1544921"/>
            <a:ext cx="10558927" cy="492601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da-DK" sz="3200" dirty="0">
                <a:latin typeface="+mj-lt"/>
              </a:rPr>
              <a:t>Det er ikke kun tilliden til </a:t>
            </a:r>
            <a:r>
              <a:rPr lang="da-DK" sz="3200" b="1" dirty="0">
                <a:latin typeface="+mj-lt"/>
              </a:rPr>
              <a:t>videnskabelig viden</a:t>
            </a:r>
            <a:r>
              <a:rPr lang="da-DK" sz="3200" dirty="0">
                <a:latin typeface="+mj-lt"/>
              </a:rPr>
              <a:t>, der svækkes: det er konventionelle autoriteter som sådan. </a:t>
            </a:r>
          </a:p>
          <a:p>
            <a:pPr>
              <a:spcAft>
                <a:spcPts val="1200"/>
              </a:spcAft>
            </a:pPr>
            <a:r>
              <a:rPr lang="da-DK" sz="3200" dirty="0">
                <a:latin typeface="+mj-lt"/>
              </a:rPr>
              <a:t>Opbakning til politiske partier, fagbevægelse, myndigheder, offentlige institutioner er faldende i de fleste lande. </a:t>
            </a:r>
          </a:p>
          <a:p>
            <a:pPr>
              <a:spcAft>
                <a:spcPts val="1200"/>
              </a:spcAft>
            </a:pPr>
            <a:r>
              <a:rPr lang="da-DK" sz="3200" dirty="0">
                <a:latin typeface="+mj-lt"/>
              </a:rPr>
              <a:t>Anti-establishment: den politisk-administrative-videnskabelige elite opfattes at varetage egne interesser frem for borgernes.</a:t>
            </a:r>
          </a:p>
          <a:p>
            <a:pPr>
              <a:spcAft>
                <a:spcPts val="1200"/>
              </a:spcAft>
            </a:pPr>
            <a:r>
              <a:rPr lang="da-DK" sz="3200" dirty="0">
                <a:latin typeface="+mj-lt"/>
              </a:rPr>
              <a:t>Det liberale demokrati og dets institutioner er i krise eksternt og internt (globalisering, information, immigration).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54757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000" b="1" dirty="0"/>
              <a:t>Det post-autoritære samfund</a:t>
            </a:r>
            <a:endParaRPr lang="da-DK" sz="1600" b="1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757" y="173848"/>
            <a:ext cx="1159537" cy="102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7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13036" y="252179"/>
            <a:ext cx="11172139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000000"/>
                </a:solidFill>
                <a:effectLst>
                  <a:glow rad="101600">
                    <a:schemeClr val="bg1">
                      <a:lumMod val="85000"/>
                      <a:alpha val="46000"/>
                    </a:schemeClr>
                  </a:glow>
                </a:effectLst>
                <a:latin typeface="Lucida Sans"/>
                <a:cs typeface="Lucida Sans"/>
              </a:rPr>
              <a:t>Edelman Trust Index 2017</a:t>
            </a:r>
            <a:endParaRPr lang="da-DK" sz="3200" dirty="0">
              <a:solidFill>
                <a:srgbClr val="000000"/>
              </a:solidFill>
              <a:effectLst>
                <a:glow rad="152400">
                  <a:schemeClr val="bg1">
                    <a:lumMod val="95000"/>
                    <a:alpha val="11000"/>
                  </a:schemeClr>
                </a:glow>
              </a:effectLst>
              <a:latin typeface="Lucida Sans"/>
              <a:cs typeface="Lucida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7" y="1178879"/>
            <a:ext cx="11385175" cy="470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47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728665" y="1544921"/>
            <a:ext cx="10558927" cy="492601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da-DK" sz="3200" dirty="0">
                <a:latin typeface="+mj-lt"/>
              </a:rPr>
              <a:t>Eksplosion i digitale medier og data gør det vanskeligt at skelne mellem valideret  og </a:t>
            </a:r>
            <a:r>
              <a:rPr lang="da-DK" sz="3200" dirty="0" err="1">
                <a:latin typeface="+mj-lt"/>
              </a:rPr>
              <a:t>uverificeret</a:t>
            </a:r>
            <a:r>
              <a:rPr lang="da-DK" sz="3200" dirty="0">
                <a:latin typeface="+mj-lt"/>
              </a:rPr>
              <a:t> information. </a:t>
            </a:r>
          </a:p>
          <a:p>
            <a:pPr>
              <a:spcAft>
                <a:spcPts val="1200"/>
              </a:spcAft>
            </a:pPr>
            <a:r>
              <a:rPr lang="da-DK" sz="3200" dirty="0">
                <a:latin typeface="+mj-lt"/>
              </a:rPr>
              <a:t>Misinformation bruges aktivt: fabrikeret indhold, fejlagtig </a:t>
            </a:r>
            <a:r>
              <a:rPr lang="da-DK" sz="3200" dirty="0" err="1">
                <a:latin typeface="+mj-lt"/>
              </a:rPr>
              <a:t>kontekstualisering</a:t>
            </a:r>
            <a:r>
              <a:rPr lang="da-DK" sz="3200" dirty="0">
                <a:latin typeface="+mj-lt"/>
              </a:rPr>
              <a:t>, emotionelt indhold – stimulerer bias. </a:t>
            </a:r>
          </a:p>
          <a:p>
            <a:pPr>
              <a:spcAft>
                <a:spcPts val="1200"/>
              </a:spcAft>
            </a:pPr>
            <a:r>
              <a:rPr lang="da-DK" sz="3200" dirty="0">
                <a:latin typeface="+mj-lt"/>
              </a:rPr>
              <a:t>Potensfordeling, ikke normalfordeling: støj kommer fra bestemte kilder/aktører – ikke fra den tavse majoritet. </a:t>
            </a:r>
          </a:p>
          <a:p>
            <a:pPr>
              <a:spcAft>
                <a:spcPts val="1200"/>
              </a:spcAft>
            </a:pPr>
            <a:r>
              <a:rPr lang="da-DK" sz="3200" dirty="0">
                <a:latin typeface="+mj-lt"/>
              </a:rPr>
              <a:t>Almindelige journalistiske, retslige og videnskabelige metoder under pres (</a:t>
            </a:r>
            <a:r>
              <a:rPr lang="da-DK" sz="3200" dirty="0" err="1">
                <a:latin typeface="+mj-lt"/>
              </a:rPr>
              <a:t>Trump</a:t>
            </a:r>
            <a:r>
              <a:rPr lang="da-DK" sz="3200" dirty="0">
                <a:latin typeface="+mj-lt"/>
              </a:rPr>
              <a:t>, Putin, </a:t>
            </a:r>
            <a:r>
              <a:rPr lang="da-DK" sz="3200" dirty="0" err="1">
                <a:latin typeface="+mj-lt"/>
              </a:rPr>
              <a:t>Brexit</a:t>
            </a:r>
            <a:r>
              <a:rPr lang="da-DK" sz="3200" dirty="0">
                <a:latin typeface="+mj-lt"/>
              </a:rPr>
              <a:t> m.m.). 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54757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000" b="1" dirty="0"/>
              <a:t>Informationskrise  </a:t>
            </a:r>
            <a:endParaRPr lang="da-DK" sz="1600" b="1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757" y="173848"/>
            <a:ext cx="1159537" cy="102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1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7" y="0"/>
            <a:ext cx="12154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0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43" y="2099321"/>
            <a:ext cx="4876559" cy="3078635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458" y="2079545"/>
            <a:ext cx="5442745" cy="3114042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654757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000" b="1" dirty="0"/>
              <a:t>Svækkelse af videnskabelig og journalistisk metode</a:t>
            </a:r>
          </a:p>
        </p:txBody>
      </p:sp>
    </p:spTree>
    <p:extLst>
      <p:ext uri="{BB962C8B-B14F-4D97-AF65-F5344CB8AC3E}">
        <p14:creationId xmlns:p14="http://schemas.microsoft.com/office/powerpoint/2010/main" val="1288372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8221</TotalTime>
  <Words>610</Words>
  <Application>Microsoft Office PowerPoint</Application>
  <PresentationFormat>Widescreen</PresentationFormat>
  <Paragraphs>67</Paragraphs>
  <Slides>23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23</vt:i4>
      </vt:variant>
    </vt:vector>
  </HeadingPairs>
  <TitlesOfParts>
    <vt:vector size="32" baseType="lpstr">
      <vt:lpstr>ＭＳ Ｐゴシック</vt:lpstr>
      <vt:lpstr>Arial</vt:lpstr>
      <vt:lpstr>Calibri</vt:lpstr>
      <vt:lpstr>Calibri Light</vt:lpstr>
      <vt:lpstr>Corbel</vt:lpstr>
      <vt:lpstr>Gill Sans Light</vt:lpstr>
      <vt:lpstr>Lucida Sans</vt:lpstr>
      <vt:lpstr>Verdana</vt:lpstr>
      <vt:lpstr>Office 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Tak for opmærksomheden!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Afvikling</cp:lastModifiedBy>
  <cp:revision>121</cp:revision>
  <dcterms:created xsi:type="dcterms:W3CDTF">2017-10-04T09:55:13Z</dcterms:created>
  <dcterms:modified xsi:type="dcterms:W3CDTF">2018-01-26T11:22:42Z</dcterms:modified>
</cp:coreProperties>
</file>