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90" r:id="rId2"/>
    <p:sldId id="3357" r:id="rId3"/>
    <p:sldId id="344" r:id="rId4"/>
    <p:sldId id="3358" r:id="rId5"/>
    <p:sldId id="3349" r:id="rId6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7" autoAdjust="0"/>
  </p:normalViewPr>
  <p:slideViewPr>
    <p:cSldViewPr snapToGrid="0">
      <p:cViewPr varScale="1">
        <p:scale>
          <a:sx n="77" d="100"/>
          <a:sy n="77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BA754-0BF2-4807-9B54-15C6AE49F53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07605-0FE9-4590-A821-FDFCBFAB9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1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7414" y="4722814"/>
            <a:ext cx="4881562" cy="858837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06B2-3C54-4701-A441-D04C8B63090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Neural networks are a class of machine learning models that are inspired by biological neural networks. </a:t>
            </a:r>
          </a:p>
          <a:p>
            <a:r>
              <a:rPr lang="en-GB" noProof="0" dirty="0"/>
              <a:t>Learning a mapping from input to output space.</a:t>
            </a:r>
          </a:p>
          <a:p>
            <a:endParaRPr lang="en-GB" noProof="0" dirty="0"/>
          </a:p>
          <a:p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-forward neural 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perceptron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from the front to the back. Training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perceptrons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back-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propagation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datasets of inputs and outputs. Inputs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neuron,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 output.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propagated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variation of the difference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input and the output. Given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neurons, it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input and output.</a:t>
            </a:r>
          </a:p>
          <a:p>
            <a:endParaRPr lang="da-DK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Convolutional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Networks - images</a:t>
            </a:r>
          </a:p>
          <a:p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Convolutional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Networks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quite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most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image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types of input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as audio.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 for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 and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classifies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data.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start with an input “scanner”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intended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parse all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at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input an image of 100 x 100 pixels,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wouldn’t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10 000 nodes.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scanning input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x 10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x 10 pixels of the image.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input,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x 10 pixels by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scanner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pixel to the right.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input data 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fed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convolutional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normal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all nodes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all nodes.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node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itself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convolutional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shrink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deeper</a:t>
            </a:r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noProof="0" dirty="0"/>
          </a:p>
          <a:p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Networks - </a:t>
            </a:r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sequences</a:t>
            </a:r>
            <a:endParaRPr lang="da-DK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perceptrons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perceptrons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stateless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passes,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powerful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properties: 1)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store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information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efficiently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and 2) non-linear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complicated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 with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vanishing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exploding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gradient problem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information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lost over time</a:t>
            </a:r>
          </a:p>
          <a:p>
            <a:endParaRPr lang="da-DK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long-short term 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LSTMs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combat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vanishing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exploding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gradient problem by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gates and an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explicitly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stores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holds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onto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unless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“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forget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gate”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forget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a “input gate”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stuff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an “output gate”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stuff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iterations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as long as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Shakespeare 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primitive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da-DK" dirty="0"/>
            </a:b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Gated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units (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GRUs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slight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variation on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In most cases,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biggest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difference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slightly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faster and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run (but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slightly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expressive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da-DK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Hopfield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(HN)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neuron 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neuron; it is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entangled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spaghetti as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the nodes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node is input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output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afterwards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neurons to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desired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pattern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da-DK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Boltzmann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Machine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type of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stochastic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stochastic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generative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counterpart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Hopfield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nets. It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capable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representations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combinatoric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problems. </a:t>
            </a:r>
          </a:p>
          <a:p>
            <a:endParaRPr lang="da-DK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</a:t>
            </a:r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Belief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contrastive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divergence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back-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propagation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data as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probabilistic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converged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stable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unsupervised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model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generate new data. If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contrastive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divergence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neurons have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taught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look for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features.</a:t>
            </a:r>
          </a:p>
          <a:p>
            <a:endParaRPr lang="da-DK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Autoencoders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unsupervised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i.e.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data is not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a data-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compression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given input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smaller dimension.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reconstruct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input back from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version.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da-DK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 Component Analysis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generally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given input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dimensions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present. 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Autoencoders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 — the difference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non-linear transformations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given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smaller dimensions (as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PCA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transformation). So it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generate more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dimension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pretraining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 data generation etc.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couple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(1)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flexible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(2)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cases, and (3) the final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compact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fast.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propagation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small initial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back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propagated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gradient dies.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Nowadays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rarely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practical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breakthrough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-wise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pre-training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it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vanilla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a-DK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Generative 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Adversarial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Networks (</a:t>
            </a:r>
            <a:r>
              <a:rPr lang="da-DK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GANs</a:t>
            </a:r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Forwards and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Convolutional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Nets), with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generate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(generative) and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judge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discriminative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discriminative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has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given image looks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(an image from the dataset) or looks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has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artificially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generator is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original data distribution. The generator 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discriminator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discriminator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not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fooled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generator. As the models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alternating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optimization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point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“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counterfeits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indistinguishable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genuine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78A2E-AC08-7647-9048-95565713A96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2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78A2E-AC08-7647-9048-95565713A96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364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F4E3-AB43-4BCC-84F3-A5692DCF3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9BF53-9263-4203-A8F0-BDCED0C3A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9A1EC-F40F-4DAC-8FCE-3E3F6CE7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1125B-C1C3-448C-A23D-C38CD591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EC38B-D1EA-461C-B483-0DC470C9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8741F-C4E2-4AA2-8111-888554B4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27A2B-E381-4142-9FBB-A75191B4A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1A683-D39E-48ED-B6C5-7D348038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20782-452D-45BB-8F21-63F56115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D7B96-DFBC-424D-86C9-47CDC60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4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84873-C8E3-471B-B04C-1A2E00677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D83F9-E40F-48A2-BDEE-F90CA4144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6E202-AC3C-462B-9194-CA984FF3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3D5A3-B3EB-4DD0-B9A5-9E0A68D4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B50BF-EEE7-4570-9D48-3A8F3428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0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0B74-F8BE-4F66-991B-740C0FF1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349E-446F-4495-84E3-DC3E5FBB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13916-B52F-4D6F-8561-C2E1BA35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5E4BB-F231-41AF-B1B7-3F512600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74CE4-2408-40A0-B588-C9C53662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08CE-A72F-427F-A532-DFBD2008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0CDDD-2BA9-4DE2-9909-5304A1C17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3AA0A-62D8-4F18-B2EB-DB01CCE4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780EE-3273-4560-92F8-24C68C60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C2DA5-9F3E-4130-AAFE-EB51C2CB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E7E9-BC45-4EF8-9DF0-09B3D964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705D4-D4BE-430F-BA7E-B83E84117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0ADD9-AB13-49A2-9059-9162CD6C7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5C57D-F9A7-410F-8FA6-C708FA6A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FB793-4F42-4905-B3B1-8C6F0D54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F9B79-B2A7-44C4-892E-B76A8799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6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DB28-0082-4B87-950F-C5979A35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6CF55-27EC-4445-A7FA-563A7D66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0DA69-8735-48C8-A353-EB0B75154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D5264-C1C5-401B-925B-48129D245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42EAF-F0A4-42E7-B0E4-B9BF6BED1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9C186-0603-482F-88CE-1E741746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9FD36-31E3-40F2-A771-58258109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88E4D-6BD6-4336-983D-6617FCC9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6B97-9502-4E0C-9D53-58C348AA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3953A-A9F6-4214-AA57-11C8839D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FA29B-2D05-490A-8DE1-3BB2A59F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3268B-CF87-4123-9878-65FFC859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8BFC0-8A44-4F11-AE95-EE32F450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DD409-BDC8-4171-84E7-8446706F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A3E22-D9E2-429D-8AF9-B5D91465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24E2-BE97-413B-8177-C3315E01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E2D1-293F-4D16-9DF1-D14A1EE5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DF636-CEDB-4A86-A946-110B5F2D8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D61CD-53B4-4262-B26A-76E48467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9834A-D3A1-49F9-B251-B373E9D0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327CF-341D-4B63-B7EB-99D38D00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4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9537-BCF2-4279-B961-E2ABB526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190E9-F783-414B-8A13-016E6212E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B9203-A778-4BB8-8496-68C764F4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2DBA9-BD1C-4EC4-851C-3A5DFF69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9BFD2-2388-411E-8E57-CFA7D4CC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F823F-2D0C-42DF-98E0-819CB315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74DCB-FC60-417F-9AAA-7A10E02C2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2A17-7FA5-498D-9546-E782C7A0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7FA3C-63C2-40D7-8086-E2A72D15C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5778-4E87-4CA3-A53B-662139D6C5F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D15A-6F5F-410F-93E4-F0741FDB6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14A42-0C8C-422A-8F50-81B52C508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5B97-F181-4300-A159-5BF13B3E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2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731" name="Rectangle 3"/>
          <p:cNvSpPr>
            <a:spLocks noChangeArrowheads="1"/>
          </p:cNvSpPr>
          <p:nvPr/>
        </p:nvSpPr>
        <p:spPr bwMode="auto">
          <a:xfrm>
            <a:off x="3061236" y="3805060"/>
            <a:ext cx="71453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 algn="r">
              <a:spcBef>
                <a:spcPct val="20000"/>
              </a:spcBef>
              <a:buSzPct val="60000"/>
            </a:pPr>
            <a:r>
              <a:rPr lang="en-US" dirty="0">
                <a:solidFill>
                  <a:srgbClr val="000066"/>
                </a:solidFill>
                <a:latin typeface="Century Gothic" pitchFamily="34" charset="0"/>
              </a:rPr>
              <a:t>Søren Brunak</a:t>
            </a:r>
          </a:p>
          <a:p>
            <a:pPr marL="342900" indent="-342900" algn="r">
              <a:spcBef>
                <a:spcPct val="20000"/>
              </a:spcBef>
              <a:buSzPct val="60000"/>
            </a:pPr>
            <a:r>
              <a:rPr lang="en-US" dirty="0">
                <a:solidFill>
                  <a:srgbClr val="000066"/>
                </a:solidFill>
                <a:latin typeface="Century Gothic" pitchFamily="34" charset="0"/>
              </a:rPr>
              <a:t>      </a:t>
            </a:r>
          </a:p>
          <a:p>
            <a:pPr marL="342900" indent="-342900" algn="r">
              <a:spcBef>
                <a:spcPct val="20000"/>
              </a:spcBef>
              <a:buSzPct val="60000"/>
            </a:pPr>
            <a:r>
              <a:rPr lang="en-US" sz="1200" dirty="0">
                <a:solidFill>
                  <a:srgbClr val="000066"/>
                </a:solidFill>
                <a:latin typeface="Century Gothic" pitchFamily="34" charset="0"/>
              </a:rPr>
              <a:t>Novo Nordisk Foundation Center for Protein Research</a:t>
            </a:r>
          </a:p>
          <a:p>
            <a:pPr marL="342900" indent="-342900" algn="r">
              <a:spcBef>
                <a:spcPct val="20000"/>
              </a:spcBef>
              <a:buSzPct val="60000"/>
            </a:pPr>
            <a:r>
              <a:rPr lang="en-US" sz="1200" dirty="0">
                <a:solidFill>
                  <a:srgbClr val="000066"/>
                </a:solidFill>
                <a:latin typeface="Century Gothic" pitchFamily="34" charset="0"/>
              </a:rPr>
              <a:t>University of Copenhagen</a:t>
            </a:r>
          </a:p>
          <a:p>
            <a:pPr marL="342900" indent="-342900" algn="r">
              <a:spcBef>
                <a:spcPct val="20000"/>
              </a:spcBef>
              <a:buSzPct val="60000"/>
            </a:pPr>
            <a:r>
              <a:rPr lang="en-US" sz="1200" dirty="0">
                <a:solidFill>
                  <a:srgbClr val="000066"/>
                </a:solidFill>
                <a:latin typeface="Century Gothic" pitchFamily="34" charset="0"/>
              </a:rPr>
              <a:t>soren.brunak@cpr.ku.dk</a:t>
            </a:r>
          </a:p>
          <a:p>
            <a:pPr marL="342900" indent="-342900" algn="r">
              <a:spcBef>
                <a:spcPct val="20000"/>
              </a:spcBef>
              <a:buSzPct val="60000"/>
            </a:pPr>
            <a:endParaRPr lang="en-US" sz="1200" dirty="0">
              <a:solidFill>
                <a:srgbClr val="000066"/>
              </a:solidFill>
              <a:latin typeface="Century Gothic" pitchFamily="34" charset="0"/>
            </a:endParaRPr>
          </a:p>
          <a:p>
            <a:pPr marL="342900" indent="-342900" algn="r">
              <a:spcBef>
                <a:spcPct val="20000"/>
              </a:spcBef>
              <a:buSzPct val="60000"/>
            </a:pPr>
            <a:r>
              <a:rPr lang="en-US" sz="1200" dirty="0" err="1">
                <a:solidFill>
                  <a:srgbClr val="000066"/>
                </a:solidFill>
                <a:latin typeface="Century Gothic" pitchFamily="34" charset="0"/>
              </a:rPr>
              <a:t>Rigshospitalet</a:t>
            </a:r>
            <a:endParaRPr lang="en-US" sz="1200" dirty="0">
              <a:solidFill>
                <a:srgbClr val="000066"/>
              </a:solidFill>
              <a:latin typeface="Century Gothic" pitchFamily="34" charset="0"/>
            </a:endParaRPr>
          </a:p>
          <a:p>
            <a:pPr marL="342900" indent="-342900" algn="r">
              <a:spcBef>
                <a:spcPct val="20000"/>
              </a:spcBef>
              <a:buSzPct val="60000"/>
            </a:pPr>
            <a:r>
              <a:rPr lang="en-US" sz="1200" dirty="0">
                <a:solidFill>
                  <a:srgbClr val="000066"/>
                </a:solidFill>
                <a:latin typeface="Century Gothic" pitchFamily="34" charset="0"/>
              </a:rPr>
              <a:t>soeren.brunak@regionh.dk</a:t>
            </a:r>
          </a:p>
          <a:p>
            <a:pPr marL="342900" indent="-342900" algn="r">
              <a:spcBef>
                <a:spcPct val="20000"/>
              </a:spcBef>
              <a:buSzPct val="60000"/>
            </a:pPr>
            <a:endParaRPr lang="en-US" sz="1200" dirty="0">
              <a:solidFill>
                <a:srgbClr val="000066"/>
              </a:solidFill>
              <a:latin typeface="Century Gothic" pitchFamily="34" charset="0"/>
            </a:endParaRPr>
          </a:p>
          <a:p>
            <a:pPr marL="342900" indent="-342900" algn="r">
              <a:spcBef>
                <a:spcPct val="20000"/>
              </a:spcBef>
              <a:buSzPct val="60000"/>
            </a:pPr>
            <a:endParaRPr lang="en-US" sz="1200" dirty="0">
              <a:solidFill>
                <a:srgbClr val="666699"/>
              </a:solidFill>
              <a:latin typeface="Century Gothic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906077-5EB6-4C59-A2EF-DF87A592B34C}"/>
              </a:ext>
            </a:extLst>
          </p:cNvPr>
          <p:cNvGrpSpPr/>
          <p:nvPr/>
        </p:nvGrpSpPr>
        <p:grpSpPr>
          <a:xfrm>
            <a:off x="2305089" y="4476212"/>
            <a:ext cx="1512292" cy="1564770"/>
            <a:chOff x="432120" y="3048000"/>
            <a:chExt cx="1512292" cy="1564770"/>
          </a:xfrm>
        </p:grpSpPr>
        <p:graphicFrame>
          <p:nvGraphicFramePr>
            <p:cNvPr id="1993734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432120" y="3048000"/>
            <a:ext cx="1512292" cy="968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r:id="rId4" imgW="9030961" imgH="5792008" progId="">
                    <p:embed/>
                  </p:oleObj>
                </mc:Choice>
                <mc:Fallback>
                  <p:oleObj r:id="rId4" imgW="9030961" imgH="5792008" progId="">
                    <p:embed/>
                    <p:pic>
                      <p:nvPicPr>
                        <p:cNvPr id="199373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120" y="3048000"/>
                          <a:ext cx="1512292" cy="968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3" name="Picture 9" descr="Logo for Rigshospitalet til we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28" y="4200151"/>
              <a:ext cx="1418828" cy="412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09017" y="937495"/>
            <a:ext cx="1111871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da-DK" sz="2400" dirty="0">
              <a:latin typeface="Arial" charset="0"/>
            </a:endParaRPr>
          </a:p>
          <a:p>
            <a:r>
              <a:rPr lang="en-US" sz="4000" b="1" dirty="0" err="1">
                <a:latin typeface="+mj-lt"/>
                <a:cs typeface="Arial" panose="020B0604020202020204" pitchFamily="34" charset="0"/>
              </a:rPr>
              <a:t>Perspektiverne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i Big Data og den </a:t>
            </a:r>
            <a:r>
              <a:rPr lang="en-US" sz="4000" b="1" dirty="0" err="1">
                <a:latin typeface="+mj-lt"/>
                <a:cs typeface="Arial" panose="020B0604020202020204" pitchFamily="34" charset="0"/>
              </a:rPr>
              <a:t>digitale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revolution</a:t>
            </a:r>
          </a:p>
          <a:p>
            <a:endParaRPr lang="en-US" sz="3200" dirty="0"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20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</a:t>
            </a:r>
            <a:endParaRPr lang="da-DK" sz="3200" dirty="0"/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75303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rvengod">
            <a:extLst>
              <a:ext uri="{FF2B5EF4-FFF2-40B4-BE49-F238E27FC236}">
                <a16:creationId xmlns:a16="http://schemas.microsoft.com/office/drawing/2014/main" id="{710EC588-1871-473A-BBF5-F32E5679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1462" y="1196502"/>
            <a:ext cx="2260490" cy="2104141"/>
          </a:xfrm>
          <a:prstGeom prst="rect">
            <a:avLst/>
          </a:prstGeom>
          <a:noFill/>
        </p:spPr>
      </p:pic>
      <p:pic>
        <p:nvPicPr>
          <p:cNvPr id="4100" name="Picture 4" descr="Billedresultat for systems biology">
            <a:extLst>
              <a:ext uri="{FF2B5EF4-FFF2-40B4-BE49-F238E27FC236}">
                <a16:creationId xmlns:a16="http://schemas.microsoft.com/office/drawing/2014/main" id="{5C8EF414-DE9E-4DDB-B535-FFF40A71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96" y="3215536"/>
            <a:ext cx="2083805" cy="17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20FCE-01B4-4D34-B68A-A54D6ABB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20" y="343782"/>
            <a:ext cx="8259366" cy="64889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bioinformatiker’s</a:t>
            </a:r>
            <a:r>
              <a:rPr lang="en-US" b="1" dirty="0"/>
              <a:t> track-record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DCFAA-2A92-46B9-9FF8-CF5C54B8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228" y="1422540"/>
            <a:ext cx="4969407" cy="5006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Biologisk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sekvensanalyse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og </a:t>
            </a:r>
            <a:r>
              <a:rPr lang="en-US" dirty="0" err="1">
                <a:solidFill>
                  <a:srgbClr val="00B050"/>
                </a:solidFill>
              </a:rPr>
              <a:t>neurale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netværk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(1986-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336600"/>
                </a:solidFill>
              </a:rPr>
              <a:t>Systembiologi</a:t>
            </a:r>
            <a:r>
              <a:rPr lang="en-US" dirty="0">
                <a:solidFill>
                  <a:srgbClr val="336600"/>
                </a:solidFill>
              </a:rPr>
              <a:t>,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336600"/>
                </a:solidFill>
              </a:rPr>
              <a:t>genomer</a:t>
            </a:r>
            <a:r>
              <a:rPr lang="en-US" dirty="0">
                <a:solidFill>
                  <a:srgbClr val="336600"/>
                </a:solidFill>
              </a:rPr>
              <a:t> og </a:t>
            </a:r>
            <a:r>
              <a:rPr lang="en-US" dirty="0" err="1">
                <a:solidFill>
                  <a:srgbClr val="336600"/>
                </a:solidFill>
              </a:rPr>
              <a:t>proteomer</a:t>
            </a:r>
            <a:r>
              <a:rPr lang="en-US" dirty="0">
                <a:solidFill>
                  <a:srgbClr val="3366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336600"/>
                </a:solidFill>
              </a:rPr>
              <a:t>(2000-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003300"/>
                </a:solidFill>
              </a:rPr>
              <a:t>Sundhedsdata</a:t>
            </a:r>
            <a:r>
              <a:rPr lang="en-US" dirty="0">
                <a:solidFill>
                  <a:srgbClr val="0033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3300"/>
                </a:solidFill>
              </a:rPr>
              <a:t>og </a:t>
            </a:r>
            <a:r>
              <a:rPr lang="en-US" dirty="0" err="1">
                <a:solidFill>
                  <a:srgbClr val="003300"/>
                </a:solidFill>
              </a:rPr>
              <a:t>personlig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medicin</a:t>
            </a:r>
            <a:r>
              <a:rPr lang="en-US" dirty="0">
                <a:solidFill>
                  <a:srgbClr val="0033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3300"/>
                </a:solidFill>
              </a:rPr>
              <a:t>(2007- </a:t>
            </a:r>
          </a:p>
        </p:txBody>
      </p:sp>
      <p:pic>
        <p:nvPicPr>
          <p:cNvPr id="6" name="Picture 4" descr="bennysøren">
            <a:extLst>
              <a:ext uri="{FF2B5EF4-FFF2-40B4-BE49-F238E27FC236}">
                <a16:creationId xmlns:a16="http://schemas.microsoft.com/office/drawing/2014/main" id="{451B1CA4-D68D-4654-95C6-9C1E5046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334127"/>
            <a:ext cx="2236430" cy="162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ledresultat for precision medicine">
            <a:extLst>
              <a:ext uri="{FF2B5EF4-FFF2-40B4-BE49-F238E27FC236}">
                <a16:creationId xmlns:a16="http://schemas.microsoft.com/office/drawing/2014/main" id="{9D2843EE-BF98-41D3-9F00-E30FF394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04" y="5319677"/>
            <a:ext cx="2219177" cy="11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edresultat for protein interaction network">
            <a:extLst>
              <a:ext uri="{FF2B5EF4-FFF2-40B4-BE49-F238E27FC236}">
                <a16:creationId xmlns:a16="http://schemas.microsoft.com/office/drawing/2014/main" id="{2E345D0C-30D0-4677-A96A-D2C104C2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47" y="3425450"/>
            <a:ext cx="1101640" cy="10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ledresultat for sundhedsdata">
            <a:extLst>
              <a:ext uri="{FF2B5EF4-FFF2-40B4-BE49-F238E27FC236}">
                <a16:creationId xmlns:a16="http://schemas.microsoft.com/office/drawing/2014/main" id="{6F85A6E7-5D5B-4C4E-9036-1579C5B77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74" y="5114781"/>
            <a:ext cx="1885721" cy="12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0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4D1FEFA-5A38-49AD-8392-E716C943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93" y="1912801"/>
            <a:ext cx="4689136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Algoritmer</a:t>
            </a:r>
            <a:r>
              <a:rPr lang="en-US" b="1" dirty="0"/>
              <a:t> </a:t>
            </a:r>
            <a:r>
              <a:rPr lang="en-US" b="1" dirty="0" err="1"/>
              <a:t>inspireret</a:t>
            </a:r>
            <a:r>
              <a:rPr lang="en-US" b="1" dirty="0"/>
              <a:t> </a:t>
            </a:r>
            <a:r>
              <a:rPr lang="en-US" b="1" dirty="0" err="1"/>
              <a:t>af</a:t>
            </a:r>
            <a:r>
              <a:rPr lang="en-US" b="1" dirty="0"/>
              <a:t> </a:t>
            </a:r>
            <a:r>
              <a:rPr lang="en-US" b="1" dirty="0" err="1"/>
              <a:t>hjernens</a:t>
            </a:r>
            <a:r>
              <a:rPr lang="en-US" b="1" dirty="0"/>
              <a:t> </a:t>
            </a:r>
            <a:r>
              <a:rPr lang="en-US" b="1" dirty="0" err="1"/>
              <a:t>måde</a:t>
            </a:r>
            <a:r>
              <a:rPr lang="en-US" b="1" dirty="0"/>
              <a:t> at </a:t>
            </a:r>
            <a:r>
              <a:rPr lang="en-US" b="1" dirty="0" err="1"/>
              <a:t>behandle</a:t>
            </a:r>
            <a:r>
              <a:rPr lang="en-US" b="1" dirty="0"/>
              <a:t> information </a:t>
            </a:r>
            <a:r>
              <a:rPr lang="en-US" b="1" dirty="0" err="1"/>
              <a:t>på</a:t>
            </a:r>
            <a:r>
              <a:rPr lang="en-US" b="1" dirty="0"/>
              <a:t>: 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Kunstige</a:t>
            </a:r>
            <a:r>
              <a:rPr lang="en-US" b="1" dirty="0"/>
              <a:t> </a:t>
            </a:r>
            <a:r>
              <a:rPr lang="en-US" b="1" dirty="0" err="1"/>
              <a:t>neurale</a:t>
            </a:r>
            <a:r>
              <a:rPr lang="en-US" b="1" dirty="0"/>
              <a:t> </a:t>
            </a:r>
            <a:r>
              <a:rPr lang="en-US" b="1" dirty="0" err="1"/>
              <a:t>netværk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614B2-5796-C743-A618-4D720F7A94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369668" y="375657"/>
            <a:ext cx="4270443" cy="6406862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88DE0-2544-EF4D-A959-6564A75E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23D6-05B3-1E45-BC6E-10BF4A52AF7B}" type="slidenum">
              <a:rPr lang="da-DK" smtClean="0"/>
              <a:t>3</a:t>
            </a:fld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953FB-F70A-224B-8A9F-AD8344ADF31B}"/>
              </a:ext>
            </a:extLst>
          </p:cNvPr>
          <p:cNvSpPr txBox="1"/>
          <p:nvPr/>
        </p:nvSpPr>
        <p:spPr>
          <a:xfrm>
            <a:off x="9807247" y="6252475"/>
            <a:ext cx="30737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50" dirty="0">
                <a:latin typeface="+mj-lt"/>
              </a:rPr>
              <a:t>Fjodor van Veen, </a:t>
            </a:r>
            <a:r>
              <a:rPr lang="da-DK" sz="750" dirty="0" err="1">
                <a:latin typeface="+mj-lt"/>
              </a:rPr>
              <a:t>Asimov</a:t>
            </a:r>
            <a:r>
              <a:rPr lang="da-DK" sz="750" dirty="0">
                <a:latin typeface="+mj-lt"/>
              </a:rPr>
              <a:t> </a:t>
            </a:r>
            <a:r>
              <a:rPr lang="da-DK" sz="750" dirty="0" err="1">
                <a:latin typeface="+mj-lt"/>
              </a:rPr>
              <a:t>Institute</a:t>
            </a:r>
            <a:endParaRPr lang="en-GB" sz="750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2171D5-D335-9042-A90D-BD531ADCDAA8}"/>
              </a:ext>
            </a:extLst>
          </p:cNvPr>
          <p:cNvSpPr txBox="1">
            <a:spLocks/>
          </p:cNvSpPr>
          <p:nvPr/>
        </p:nvSpPr>
        <p:spPr>
          <a:xfrm>
            <a:off x="2152650" y="11310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oudy Old Style" panose="02020502050305020303" pitchFamily="18" charset="77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6627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4D1FEFA-5A38-49AD-8392-E716C943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25" y="114017"/>
            <a:ext cx="4689136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Fem </a:t>
            </a:r>
            <a:r>
              <a:rPr lang="en-US" b="1" dirty="0" err="1"/>
              <a:t>nedslagspunkter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614B2-5796-C743-A618-4D720F7A94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609867" y="1509048"/>
            <a:ext cx="2918298" cy="4378265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88DE0-2544-EF4D-A959-6564A75E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23D6-05B3-1E45-BC6E-10BF4A52AF7B}" type="slidenum">
              <a:rPr lang="da-DK" smtClean="0"/>
              <a:t>4</a:t>
            </a:fld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953FB-F70A-224B-8A9F-AD8344ADF31B}"/>
              </a:ext>
            </a:extLst>
          </p:cNvPr>
          <p:cNvSpPr txBox="1"/>
          <p:nvPr/>
        </p:nvSpPr>
        <p:spPr>
          <a:xfrm>
            <a:off x="9807247" y="6252475"/>
            <a:ext cx="30737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50" dirty="0">
                <a:latin typeface="+mj-lt"/>
              </a:rPr>
              <a:t>Fjodor van Veen, </a:t>
            </a:r>
            <a:r>
              <a:rPr lang="da-DK" sz="750" dirty="0" err="1">
                <a:latin typeface="+mj-lt"/>
              </a:rPr>
              <a:t>Asimov</a:t>
            </a:r>
            <a:r>
              <a:rPr lang="da-DK" sz="750" dirty="0">
                <a:latin typeface="+mj-lt"/>
              </a:rPr>
              <a:t> </a:t>
            </a:r>
            <a:r>
              <a:rPr lang="da-DK" sz="750" dirty="0" err="1">
                <a:latin typeface="+mj-lt"/>
              </a:rPr>
              <a:t>Institute</a:t>
            </a:r>
            <a:endParaRPr lang="en-GB" sz="750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2171D5-D335-9042-A90D-BD531ADCDAA8}"/>
              </a:ext>
            </a:extLst>
          </p:cNvPr>
          <p:cNvSpPr txBox="1">
            <a:spLocks/>
          </p:cNvSpPr>
          <p:nvPr/>
        </p:nvSpPr>
        <p:spPr>
          <a:xfrm>
            <a:off x="2152650" y="11310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oudy Old Style" panose="02020502050305020303" pitchFamily="18" charset="77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5AD837-95DE-4C67-8075-CC6EE8911F0A}"/>
              </a:ext>
            </a:extLst>
          </p:cNvPr>
          <p:cNvSpPr txBox="1"/>
          <p:nvPr/>
        </p:nvSpPr>
        <p:spPr>
          <a:xfrm>
            <a:off x="596225" y="1257017"/>
            <a:ext cx="60895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Der har </a:t>
            </a:r>
            <a:r>
              <a:rPr lang="en-US" sz="2400" dirty="0" err="1">
                <a:solidFill>
                  <a:srgbClr val="00B050"/>
                </a:solidFill>
              </a:rPr>
              <a:t>været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arbejdet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på</a:t>
            </a:r>
            <a:r>
              <a:rPr lang="en-US" sz="2400" dirty="0">
                <a:solidFill>
                  <a:srgbClr val="00B050"/>
                </a:solidFill>
              </a:rPr>
              <a:t> at </a:t>
            </a:r>
            <a:r>
              <a:rPr lang="en-US" sz="2400" dirty="0" err="1">
                <a:solidFill>
                  <a:srgbClr val="00B050"/>
                </a:solidFill>
              </a:rPr>
              <a:t>udvikle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denne</a:t>
            </a:r>
            <a:r>
              <a:rPr lang="en-US" sz="2400" dirty="0">
                <a:solidFill>
                  <a:srgbClr val="00B050"/>
                </a:solidFill>
              </a:rPr>
              <a:t> type </a:t>
            </a:r>
            <a:r>
              <a:rPr lang="en-US" sz="2400" dirty="0" err="1">
                <a:solidFill>
                  <a:srgbClr val="00B050"/>
                </a:solidFill>
              </a:rPr>
              <a:t>algoritmer</a:t>
            </a:r>
            <a:r>
              <a:rPr lang="en-US" sz="2400" dirty="0">
                <a:solidFill>
                  <a:srgbClr val="00B050"/>
                </a:solidFill>
              </a:rPr>
              <a:t> i mere end 30 </a:t>
            </a:r>
            <a:r>
              <a:rPr lang="en-US" sz="2400" dirty="0" err="1">
                <a:solidFill>
                  <a:srgbClr val="00B050"/>
                </a:solidFill>
              </a:rPr>
              <a:t>år</a:t>
            </a:r>
            <a:endParaRPr lang="en-US" sz="24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rgbClr val="0070C0"/>
                </a:solidFill>
              </a:rPr>
              <a:t>Algoritmerne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integrere</a:t>
            </a:r>
            <a:r>
              <a:rPr lang="en-US" sz="2400" dirty="0">
                <a:solidFill>
                  <a:srgbClr val="0070C0"/>
                </a:solidFill>
              </a:rPr>
              <a:t> data </a:t>
            </a:r>
            <a:r>
              <a:rPr lang="en-US" sz="2400" dirty="0" err="1">
                <a:solidFill>
                  <a:srgbClr val="0070C0"/>
                </a:solidFill>
              </a:rPr>
              <a:t>som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mennesker</a:t>
            </a:r>
            <a:r>
              <a:rPr lang="en-US" sz="2400" dirty="0">
                <a:solidFill>
                  <a:srgbClr val="0070C0"/>
                </a:solidFill>
              </a:rPr>
              <a:t> har </a:t>
            </a:r>
            <a:r>
              <a:rPr lang="en-US" sz="2400" dirty="0" err="1">
                <a:solidFill>
                  <a:srgbClr val="0070C0"/>
                </a:solidFill>
              </a:rPr>
              <a:t>svært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ved</a:t>
            </a:r>
            <a:r>
              <a:rPr lang="en-US" sz="2400" dirty="0">
                <a:solidFill>
                  <a:srgbClr val="0070C0"/>
                </a:solidFill>
              </a:rPr>
              <a:t> at </a:t>
            </a:r>
            <a:r>
              <a:rPr lang="en-US" sz="2400" dirty="0" err="1">
                <a:solidFill>
                  <a:srgbClr val="0070C0"/>
                </a:solidFill>
              </a:rPr>
              <a:t>overskue</a:t>
            </a: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7030A0"/>
                </a:solidFill>
              </a:rPr>
              <a:t>Nye og </a:t>
            </a:r>
            <a:r>
              <a:rPr lang="en-US" sz="2400" dirty="0" err="1">
                <a:solidFill>
                  <a:srgbClr val="7030A0"/>
                </a:solidFill>
              </a:rPr>
              <a:t>bedre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krav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til</a:t>
            </a:r>
            <a:r>
              <a:rPr lang="en-US" sz="2400" dirty="0">
                <a:solidFill>
                  <a:srgbClr val="7030A0"/>
                </a:solidFill>
              </a:rPr>
              <a:t> “</a:t>
            </a:r>
            <a:r>
              <a:rPr lang="en-US" sz="2400" dirty="0" err="1">
                <a:solidFill>
                  <a:srgbClr val="7030A0"/>
                </a:solidFill>
              </a:rPr>
              <a:t>replikation</a:t>
            </a:r>
            <a:r>
              <a:rPr lang="en-US" sz="2400" dirty="0">
                <a:solidFill>
                  <a:srgbClr val="7030A0"/>
                </a:solidFill>
              </a:rPr>
              <a:t>” og </a:t>
            </a:r>
            <a:r>
              <a:rPr lang="en-US" sz="2400" dirty="0" err="1">
                <a:solidFill>
                  <a:srgbClr val="7030A0"/>
                </a:solidFill>
              </a:rPr>
              <a:t>hvad</a:t>
            </a:r>
            <a:r>
              <a:rPr lang="en-US" sz="2400" dirty="0">
                <a:solidFill>
                  <a:srgbClr val="7030A0"/>
                </a:solidFill>
              </a:rPr>
              <a:t> replication i “</a:t>
            </a:r>
            <a:r>
              <a:rPr lang="en-US" sz="2400" dirty="0" err="1">
                <a:solidFill>
                  <a:srgbClr val="7030A0"/>
                </a:solidFill>
              </a:rPr>
              <a:t>nye</a:t>
            </a:r>
            <a:r>
              <a:rPr lang="en-US" sz="2400" dirty="0">
                <a:solidFill>
                  <a:srgbClr val="7030A0"/>
                </a:solidFill>
              </a:rPr>
              <a:t> data” </a:t>
            </a:r>
            <a:r>
              <a:rPr lang="en-US" sz="2400" dirty="0" err="1">
                <a:solidFill>
                  <a:srgbClr val="7030A0"/>
                </a:solidFill>
              </a:rPr>
              <a:t>vil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sige</a:t>
            </a:r>
            <a:endParaRPr lang="en-US" sz="24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Sundhedsdata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nu </a:t>
            </a:r>
            <a:r>
              <a:rPr lang="en-US" sz="2400" dirty="0" err="1"/>
              <a:t>elektroniske</a:t>
            </a:r>
            <a:r>
              <a:rPr lang="en-US" sz="2400" dirty="0"/>
              <a:t> og </a:t>
            </a:r>
            <a:r>
              <a:rPr lang="en-US" sz="2400" dirty="0" err="1"/>
              <a:t>erkendt</a:t>
            </a:r>
            <a:r>
              <a:rPr lang="en-US" sz="2400" dirty="0"/>
              <a:t> </a:t>
            </a:r>
            <a:r>
              <a:rPr lang="en-US" sz="2400" dirty="0" err="1"/>
              <a:t>nødvendige</a:t>
            </a:r>
            <a:r>
              <a:rPr lang="en-US" sz="2400" dirty="0"/>
              <a:t> for at </a:t>
            </a:r>
            <a:r>
              <a:rPr lang="en-US" sz="2400" dirty="0" err="1"/>
              <a:t>udvikle</a:t>
            </a:r>
            <a:r>
              <a:rPr lang="en-US" sz="2400" dirty="0"/>
              <a:t> </a:t>
            </a:r>
            <a:r>
              <a:rPr lang="en-US" sz="2400" dirty="0" err="1"/>
              <a:t>metoder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komplementerer</a:t>
            </a:r>
            <a:r>
              <a:rPr lang="en-US" sz="2400" dirty="0"/>
              <a:t> det </a:t>
            </a:r>
            <a:r>
              <a:rPr lang="en-US" sz="2400" dirty="0" err="1"/>
              <a:t>sundhedspersonale</a:t>
            </a:r>
            <a:r>
              <a:rPr lang="en-US" sz="2400" dirty="0"/>
              <a:t> </a:t>
            </a:r>
            <a:r>
              <a:rPr lang="en-US" sz="2400" dirty="0" err="1"/>
              <a:t>allerede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Berøringsangsten</a:t>
            </a:r>
            <a:r>
              <a:rPr lang="en-US" sz="2400" dirty="0"/>
              <a:t> </a:t>
            </a:r>
            <a:r>
              <a:rPr lang="en-US" sz="2400" dirty="0" err="1"/>
              <a:t>overfor</a:t>
            </a:r>
            <a:r>
              <a:rPr lang="en-US" sz="2400" dirty="0"/>
              <a:t> </a:t>
            </a:r>
            <a:r>
              <a:rPr lang="en-US" sz="2400" dirty="0" err="1"/>
              <a:t>sekundær</a:t>
            </a:r>
            <a:r>
              <a:rPr lang="en-US" sz="2400" dirty="0"/>
              <a:t> </a:t>
            </a:r>
            <a:r>
              <a:rPr lang="en-US" sz="2400" dirty="0" err="1"/>
              <a:t>brug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sundhedsdata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stadig</a:t>
            </a:r>
            <a:r>
              <a:rPr lang="en-US" sz="2400" dirty="0"/>
              <a:t> et problem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trods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at </a:t>
            </a:r>
            <a:r>
              <a:rPr lang="en-US" sz="2400" dirty="0" err="1"/>
              <a:t>metoder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at </a:t>
            </a:r>
            <a:r>
              <a:rPr lang="en-US" sz="2400" dirty="0" err="1"/>
              <a:t>beskytte</a:t>
            </a:r>
            <a:r>
              <a:rPr lang="en-US" sz="2400" dirty="0"/>
              <a:t> data i </a:t>
            </a:r>
            <a:r>
              <a:rPr lang="en-US" sz="2400" dirty="0" err="1"/>
              <a:t>lukkede</a:t>
            </a:r>
            <a:r>
              <a:rPr lang="en-US" sz="2400" dirty="0"/>
              <a:t> </a:t>
            </a:r>
            <a:r>
              <a:rPr lang="en-US" sz="2400" dirty="0" err="1"/>
              <a:t>systemer</a:t>
            </a:r>
            <a:r>
              <a:rPr lang="en-US" sz="2400" dirty="0"/>
              <a:t> </a:t>
            </a:r>
            <a:r>
              <a:rPr lang="en-US" sz="2400" dirty="0" err="1"/>
              <a:t>aldrig</a:t>
            </a:r>
            <a:r>
              <a:rPr lang="en-US" sz="2400" dirty="0"/>
              <a:t> har </a:t>
            </a:r>
            <a:r>
              <a:rPr lang="en-US" sz="2400" dirty="0" err="1"/>
              <a:t>været</a:t>
            </a:r>
            <a:r>
              <a:rPr lang="en-US" sz="2400" dirty="0"/>
              <a:t> </a:t>
            </a:r>
            <a:r>
              <a:rPr lang="en-US" sz="2400" dirty="0" err="1"/>
              <a:t>bedre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8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753D-BC6F-46E2-91DB-FF6EA0C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336" y="353438"/>
            <a:ext cx="919750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Sundhedssystemernes</a:t>
            </a:r>
            <a:r>
              <a:rPr lang="en-US" b="1" dirty="0"/>
              <a:t> </a:t>
            </a:r>
            <a:r>
              <a:rPr lang="en-US" b="1" dirty="0" err="1"/>
              <a:t>finansieringsmodel</a:t>
            </a:r>
            <a:r>
              <a:rPr lang="en-US" b="1" dirty="0"/>
              <a:t> og </a:t>
            </a:r>
            <a:r>
              <a:rPr lang="en-US" b="1" dirty="0" err="1"/>
              <a:t>graden</a:t>
            </a:r>
            <a:r>
              <a:rPr lang="en-US" b="1" dirty="0"/>
              <a:t> </a:t>
            </a:r>
            <a:r>
              <a:rPr lang="en-US" b="1" dirty="0" err="1"/>
              <a:t>af</a:t>
            </a:r>
            <a:r>
              <a:rPr lang="en-US" b="1" dirty="0"/>
              <a:t> “</a:t>
            </a:r>
            <a:r>
              <a:rPr lang="en-US" b="1" dirty="0" err="1"/>
              <a:t>elektroniskhed</a:t>
            </a:r>
            <a:r>
              <a:rPr lang="en-US" b="1" dirty="0"/>
              <a:t>” – eHealth</a:t>
            </a:r>
            <a:endParaRPr lang="en-US" sz="2400" b="1" dirty="0"/>
          </a:p>
        </p:txBody>
      </p:sp>
      <p:pic>
        <p:nvPicPr>
          <p:cNvPr id="7812098" name="Picture 2" descr="The adoption of eHealth by the national health model  ">
            <a:extLst>
              <a:ext uri="{FF2B5EF4-FFF2-40B4-BE49-F238E27FC236}">
                <a16:creationId xmlns:a16="http://schemas.microsoft.com/office/drawing/2014/main" id="{788CB128-0D90-43F9-AE94-9F8C8E015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1997" r="1157" b="1069"/>
          <a:stretch/>
        </p:blipFill>
        <p:spPr bwMode="auto">
          <a:xfrm>
            <a:off x="1126645" y="1928191"/>
            <a:ext cx="6873975" cy="42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B3ADAA-1262-4771-8BEA-7126D2D2ED88}"/>
              </a:ext>
            </a:extLst>
          </p:cNvPr>
          <p:cNvSpPr/>
          <p:nvPr/>
        </p:nvSpPr>
        <p:spPr>
          <a:xfrm>
            <a:off x="8378686" y="2279587"/>
            <a:ext cx="364434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Roboto"/>
              </a:rPr>
              <a:t>Three national health models in Europe: </a:t>
            </a:r>
          </a:p>
          <a:p>
            <a:endParaRPr lang="en-US" sz="1400" dirty="0">
              <a:solidFill>
                <a:srgbClr val="111111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11111"/>
                </a:solidFill>
                <a:highlight>
                  <a:srgbClr val="FFFF00"/>
                </a:highlight>
                <a:latin typeface="Roboto"/>
              </a:rPr>
              <a:t>National Health Service (NHS)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11111"/>
                </a:solidFill>
                <a:highlight>
                  <a:srgbClr val="00FFFF"/>
                </a:highlight>
                <a:latin typeface="Roboto"/>
              </a:rPr>
              <a:t>Social insurance system (SIS)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11111"/>
                </a:solidFill>
                <a:highlight>
                  <a:srgbClr val="FF00FF"/>
                </a:highlight>
                <a:latin typeface="Roboto"/>
              </a:rPr>
              <a:t>Transition country (TC) model</a:t>
            </a:r>
          </a:p>
          <a:p>
            <a:endParaRPr lang="en-US" sz="1400" dirty="0">
              <a:solidFill>
                <a:srgbClr val="111111"/>
              </a:solidFill>
              <a:latin typeface="Roboto"/>
            </a:endParaRPr>
          </a:p>
          <a:p>
            <a:r>
              <a:rPr lang="en-US" sz="1400" dirty="0">
                <a:solidFill>
                  <a:srgbClr val="111111"/>
                </a:solidFill>
                <a:latin typeface="Roboto"/>
              </a:rPr>
              <a:t>Strong correlation between the NHS model and high adoption rates for eHealth.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Brennan, James &amp; </a:t>
            </a:r>
            <a:r>
              <a:rPr lang="en-US" sz="1000" dirty="0" err="1"/>
              <a:t>Mcelligott</a:t>
            </a:r>
            <a:r>
              <a:rPr lang="en-US" sz="1000" dirty="0"/>
              <a:t>, Annette &amp; Power, Norah. (2015). National Health Models and the Adoption of E-Health and E-Prescribing in Primary Care – New Evidence from Europe. Journal of Innovation in Health Informatics. 22. 399-408. 10.14236/jhi.v22i4.97. </a:t>
            </a:r>
          </a:p>
        </p:txBody>
      </p:sp>
    </p:spTree>
    <p:extLst>
      <p:ext uri="{BB962C8B-B14F-4D97-AF65-F5344CB8AC3E}">
        <p14:creationId xmlns:p14="http://schemas.microsoft.com/office/powerpoint/2010/main" val="286688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309</Words>
  <Application>Microsoft Office PowerPoint</Application>
  <PresentationFormat>Widescreen</PresentationFormat>
  <Paragraphs>93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Goudy Old Style</vt:lpstr>
      <vt:lpstr>Roboto</vt:lpstr>
      <vt:lpstr>Office Theme</vt:lpstr>
      <vt:lpstr>PowerPoint Presentation</vt:lpstr>
      <vt:lpstr>En bioinformatiker’s track-record</vt:lpstr>
      <vt:lpstr>Algoritmer inspireret af hjernens måde at behandle information på:   Kunstige neurale netværk</vt:lpstr>
      <vt:lpstr>Fem nedslagspunkter</vt:lpstr>
      <vt:lpstr>Sundhedssystemernes finansieringsmodel og graden af “elektroniskhed” – eHealth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Søren Brunak</dc:creator>
  <cp:lastModifiedBy>Søren Brunak</cp:lastModifiedBy>
  <cp:revision>5</cp:revision>
  <dcterms:created xsi:type="dcterms:W3CDTF">2020-01-24T06:11:54Z</dcterms:created>
  <dcterms:modified xsi:type="dcterms:W3CDTF">2020-01-24T07:58:03Z</dcterms:modified>
</cp:coreProperties>
</file>