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42" r:id="rId2"/>
    <p:sldMasterId id="2147483710" r:id="rId3"/>
    <p:sldMasterId id="2147483730" r:id="rId4"/>
    <p:sldMasterId id="2147483766" r:id="rId5"/>
    <p:sldMasterId id="2147483720" r:id="rId6"/>
    <p:sldMasterId id="2147483754" r:id="rId7"/>
    <p:sldMasterId id="2147483814" r:id="rId8"/>
    <p:sldMasterId id="2147483825" r:id="rId9"/>
    <p:sldMasterId id="2147483697" r:id="rId10"/>
    <p:sldMasterId id="2147483802" r:id="rId11"/>
    <p:sldMasterId id="2147483787" r:id="rId12"/>
  </p:sldMasterIdLst>
  <p:notesMasterIdLst>
    <p:notesMasterId r:id="rId31"/>
  </p:notesMasterIdLst>
  <p:sldIdLst>
    <p:sldId id="263" r:id="rId13"/>
    <p:sldId id="282" r:id="rId14"/>
    <p:sldId id="302" r:id="rId15"/>
    <p:sldId id="303" r:id="rId16"/>
    <p:sldId id="304" r:id="rId17"/>
    <p:sldId id="305" r:id="rId18"/>
    <p:sldId id="296" r:id="rId19"/>
    <p:sldId id="306" r:id="rId20"/>
    <p:sldId id="308" r:id="rId21"/>
    <p:sldId id="309" r:id="rId22"/>
    <p:sldId id="310" r:id="rId23"/>
    <p:sldId id="307" r:id="rId24"/>
    <p:sldId id="311" r:id="rId25"/>
    <p:sldId id="295" r:id="rId26"/>
    <p:sldId id="288" r:id="rId27"/>
    <p:sldId id="293" r:id="rId28"/>
    <p:sldId id="294" r:id="rId29"/>
    <p:sldId id="312" r:id="rId30"/>
  </p:sldIdLst>
  <p:sldSz cx="12192000" cy="6858000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395" autoAdjust="0"/>
  </p:normalViewPr>
  <p:slideViewPr>
    <p:cSldViewPr snapToGrid="0" snapToObjects="1">
      <p:cViewPr varScale="1">
        <p:scale>
          <a:sx n="79" d="100"/>
          <a:sy n="79" d="100"/>
        </p:scale>
        <p:origin x="-58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4C1CA-3DD8-9B47-950B-D06FAB2B74A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F471A-0C86-4842-BA0A-E2FC5FA35B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3B3AB-49F0-4095-8907-B294496C931A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3717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471A-0C86-4842-BA0A-E2FC5FA35B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0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3B3AB-49F0-4095-8907-B294496C931A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419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3B3AB-49F0-4095-8907-B294496C931A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453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3B3AB-49F0-4095-8907-B294496C931A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223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471A-0C86-4842-BA0A-E2FC5FA35B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1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471A-0C86-4842-BA0A-E2FC5FA35B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51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471A-0C86-4842-BA0A-E2FC5FA35B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9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471A-0C86-4842-BA0A-E2FC5FA35B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7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F471A-0C86-4842-BA0A-E2FC5FA35B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94942" y="3268565"/>
            <a:ext cx="10363200" cy="1152099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94942" y="4565712"/>
            <a:ext cx="10363200" cy="10695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1750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288720" y="1212112"/>
            <a:ext cx="9670720" cy="4446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288720" y="5826641"/>
            <a:ext cx="9670720" cy="361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9338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52893"/>
            <a:ext cx="10972800" cy="900633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37414"/>
            <a:ext cx="5386917" cy="8718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659926"/>
            <a:ext cx="5386917" cy="340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637414"/>
            <a:ext cx="5389033" cy="8718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659926"/>
            <a:ext cx="5389033" cy="340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17549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6078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18574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8560" y="744280"/>
            <a:ext cx="3742124" cy="9781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744280"/>
            <a:ext cx="6718427" cy="53588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78560" y="1913860"/>
            <a:ext cx="3742125" cy="41892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95191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5477672"/>
            <a:ext cx="7315200" cy="4313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723014"/>
            <a:ext cx="7315200" cy="46428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920991"/>
            <a:ext cx="7315200" cy="3235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04287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25350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pPr/>
              <a:t>25-01-2018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83182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372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070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00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160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782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642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285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801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62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260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659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39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502195" y="1161826"/>
            <a:ext cx="7215964" cy="4263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502195" y="5659161"/>
            <a:ext cx="7215964" cy="465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61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526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13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01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226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81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31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92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837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0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pPr/>
              <a:t>25-01-2018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279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pPr/>
              <a:t>25-01-2018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8243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pPr/>
              <a:t>25-01-2018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3111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130426"/>
            <a:ext cx="106680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9753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0022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27051"/>
            <a:ext cx="10349839" cy="112896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424223"/>
            <a:ext cx="10349839" cy="393212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187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562667"/>
            <a:ext cx="1089482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3050498"/>
            <a:ext cx="1089482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764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0586" y="1169582"/>
            <a:ext cx="9370828" cy="703664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2062716"/>
            <a:ext cx="5384800" cy="41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2062717"/>
            <a:ext cx="5384800" cy="41254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238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253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5907" y="1127051"/>
            <a:ext cx="9683532" cy="80807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174876"/>
            <a:ext cx="5386917" cy="5683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743201"/>
            <a:ext cx="5386917" cy="3444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2174876"/>
            <a:ext cx="5389033" cy="5683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743201"/>
            <a:ext cx="5389033" cy="3444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2634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253564"/>
            <a:ext cx="10972800" cy="1382232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0707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7864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127052"/>
            <a:ext cx="4011084" cy="6379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4" y="1127051"/>
            <a:ext cx="6192706" cy="51392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935126"/>
            <a:ext cx="4011084" cy="43311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7168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5170" y="5316279"/>
            <a:ext cx="8192085" cy="4484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015169" y="1212111"/>
            <a:ext cx="8192087" cy="40191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015170" y="5784112"/>
            <a:ext cx="8192085" cy="2977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C647-A9C0-F54E-BDF9-77E44DE1038A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E163-0709-8244-969B-46EC1BBEFF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86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2535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038223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14400" y="3402419"/>
            <a:ext cx="10363200" cy="155235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275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360427"/>
            <a:ext cx="10972800" cy="382772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1527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0314" y="4029814"/>
            <a:ext cx="10363200" cy="109507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0314" y="3470509"/>
            <a:ext cx="10363200" cy="55930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9979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12113"/>
            <a:ext cx="10972800" cy="723014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2105248"/>
            <a:ext cx="5384800" cy="41524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2105248"/>
            <a:ext cx="5384800" cy="41524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782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454727"/>
            <a:ext cx="10972800" cy="42245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010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69581"/>
            <a:ext cx="10972800" cy="703666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062714"/>
            <a:ext cx="5386917" cy="5791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767518"/>
            <a:ext cx="5386917" cy="33993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2062714"/>
            <a:ext cx="5389033" cy="5791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767518"/>
            <a:ext cx="5389033" cy="33993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475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360429"/>
            <a:ext cx="10972800" cy="1063256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516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5048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435100"/>
            <a:ext cx="4011084" cy="67014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1435100"/>
            <a:ext cx="6815667" cy="44359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2296633"/>
            <a:ext cx="4011084" cy="35743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8795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5465135"/>
            <a:ext cx="7315200" cy="4474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1254642"/>
            <a:ext cx="7315200" cy="40210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912587"/>
            <a:ext cx="7315200" cy="2542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E816-B22C-ED49-80F7-D7ABC0937860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7516104" y="6392061"/>
            <a:ext cx="1924409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9440513" y="6392062"/>
            <a:ext cx="1439060" cy="365125"/>
          </a:xfrm>
        </p:spPr>
        <p:txBody>
          <a:bodyPr/>
          <a:lstStyle/>
          <a:p>
            <a:fld id="{C6A9FA05-431A-A647-AD25-A3EFE261315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93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2535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1870" y="3078341"/>
            <a:ext cx="9448800" cy="1366067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71870" y="4444408"/>
            <a:ext cx="9448800" cy="102072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6406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0259" y="1275908"/>
            <a:ext cx="9072299" cy="82934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560259" y="2190308"/>
            <a:ext cx="9072299" cy="3997840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4955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1133" y="4370190"/>
            <a:ext cx="10363200" cy="152981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31133" y="287000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5298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0259" y="1360968"/>
            <a:ext cx="9072299" cy="956930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224743" y="2615610"/>
            <a:ext cx="4644429" cy="36103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358270" y="2615610"/>
            <a:ext cx="4609804" cy="3610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43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781967"/>
            <a:ext cx="10363200" cy="670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4134957"/>
            <a:ext cx="10363200" cy="4792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9207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1330" y="1135193"/>
            <a:ext cx="8442251" cy="978196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27718" y="2211572"/>
            <a:ext cx="4890922" cy="7868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027718" y="3168502"/>
            <a:ext cx="4890922" cy="27504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271344" y="2211572"/>
            <a:ext cx="4892842" cy="7868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271344" y="3168502"/>
            <a:ext cx="4892842" cy="27504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0004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678865"/>
            <a:ext cx="10972800" cy="1020726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0375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685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5907" y="1190846"/>
            <a:ext cx="9246530" cy="7296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07664" y="2163591"/>
            <a:ext cx="5451775" cy="40032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215907" y="2163591"/>
            <a:ext cx="3819192" cy="39496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2140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5507665"/>
            <a:ext cx="7315200" cy="3132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1148315"/>
            <a:ext cx="7315200" cy="42275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952728"/>
            <a:ext cx="7315200" cy="3204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2930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2535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1" y="2024901"/>
            <a:ext cx="10538810" cy="1677431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14399" y="3886200"/>
            <a:ext cx="1053881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485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46026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426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169582"/>
            <a:ext cx="10972799" cy="893134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2232837"/>
            <a:ext cx="5384800" cy="39718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2232838"/>
            <a:ext cx="5384800" cy="39718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566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1468388"/>
            <a:ext cx="10972800" cy="816654"/>
          </a:xfrm>
        </p:spPr>
        <p:txBody>
          <a:bodyPr/>
          <a:lstStyle/>
          <a:p>
            <a:r>
              <a:rPr lang="da-DK" dirty="0" smtClean="0"/>
              <a:t>Klik for at redere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2701636"/>
            <a:ext cx="5384800" cy="32003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2701638"/>
            <a:ext cx="5384800" cy="320039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pPr/>
              <a:t>25-01-2018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688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105787"/>
            <a:ext cx="10972800" cy="850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105247"/>
            <a:ext cx="5386917" cy="7655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3019645"/>
            <a:ext cx="5386917" cy="33367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2105247"/>
            <a:ext cx="5389033" cy="7655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3019648"/>
            <a:ext cx="5389033" cy="33367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344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169616"/>
            <a:ext cx="11099192" cy="1557614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79735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63786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05786"/>
            <a:ext cx="10972800" cy="5741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1871330"/>
            <a:ext cx="6815667" cy="43168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871330"/>
            <a:ext cx="4011084" cy="43168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5175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868" y="5528929"/>
            <a:ext cx="8928836" cy="33162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554868" y="1276963"/>
            <a:ext cx="8928836" cy="39951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554868" y="5950033"/>
            <a:ext cx="8928836" cy="3231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5EE9B-D763-214C-BE09-8F403FD77AD6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23ED-FAE6-6643-AE13-3305C4DFC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4084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2535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90846" y="1722474"/>
            <a:ext cx="9768593" cy="1254642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90846" y="3147237"/>
            <a:ext cx="9768594" cy="249156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0186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467293"/>
            <a:ext cx="10972800" cy="786809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445488"/>
            <a:ext cx="10972800" cy="374266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3919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0320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446029"/>
            <a:ext cx="10972800" cy="723013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2339164"/>
            <a:ext cx="5384800" cy="38489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2339163"/>
            <a:ext cx="5384800" cy="38489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411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1662545"/>
            <a:ext cx="5386917" cy="41309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1662544"/>
            <a:ext cx="5389033" cy="41309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600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05786"/>
            <a:ext cx="10972800" cy="764365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033818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801876"/>
            <a:ext cx="5386917" cy="33908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2033818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801876"/>
            <a:ext cx="5389033" cy="33908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4110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020186"/>
            <a:ext cx="10972800" cy="956930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24798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5392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212112"/>
            <a:ext cx="4011084" cy="12201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1212112"/>
            <a:ext cx="6815667" cy="49122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2636875"/>
            <a:ext cx="4011084" cy="34348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01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5275336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1446028"/>
            <a:ext cx="7336465" cy="36995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915097"/>
            <a:ext cx="7315200" cy="3115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4857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2535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130426"/>
            <a:ext cx="10979888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979888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4482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9742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0236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27052"/>
            <a:ext cx="10972800" cy="723014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2020185"/>
            <a:ext cx="5384800" cy="43361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2020185"/>
            <a:ext cx="5384800" cy="43361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318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953947"/>
            <a:ext cx="10972800" cy="143779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4252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48316"/>
            <a:ext cx="10972800" cy="659219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917776"/>
            <a:ext cx="5386917" cy="6612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689261"/>
            <a:ext cx="5386917" cy="35568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917776"/>
            <a:ext cx="5389033" cy="6612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689261"/>
            <a:ext cx="5389033" cy="35568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326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977656"/>
            <a:ext cx="10972800" cy="1084522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98855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8449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306001"/>
            <a:ext cx="4011084" cy="7266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1306001"/>
            <a:ext cx="6815667" cy="4956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2232836"/>
            <a:ext cx="4011084" cy="40296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77860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7117" y="5273749"/>
            <a:ext cx="8096241" cy="5048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047116" y="1190847"/>
            <a:ext cx="8096243" cy="40096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047117" y="5851801"/>
            <a:ext cx="8096241" cy="4313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03654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25350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130426"/>
            <a:ext cx="10979888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979888" cy="138754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0241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52394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382233"/>
            <a:ext cx="10972800" cy="893133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2530549"/>
            <a:ext cx="5384800" cy="28707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2530549"/>
            <a:ext cx="5384800" cy="28707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1721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446028"/>
            <a:ext cx="10972800" cy="809994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364341"/>
            <a:ext cx="5386917" cy="6612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3211033"/>
            <a:ext cx="5386917" cy="21903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2364341"/>
            <a:ext cx="5389033" cy="6612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3211033"/>
            <a:ext cx="5389033" cy="21903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977656"/>
            <a:ext cx="10972800" cy="1084522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552352"/>
            <a:ext cx="4011084" cy="7567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1552352"/>
            <a:ext cx="6815667" cy="39127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2509284"/>
            <a:ext cx="4011084" cy="2955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8402" y="5273749"/>
            <a:ext cx="7713672" cy="5048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238401" y="1190847"/>
            <a:ext cx="7713674" cy="40096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238402" y="5851801"/>
            <a:ext cx="7713672" cy="4313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A7B-CD54-2C48-A1E3-D8D099BD952D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F5D0-14E5-1F45-8CAA-2C92C5D54D92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61781"/>
            <a:ext cx="10972800" cy="81855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3449" y="2126512"/>
            <a:ext cx="10603388" cy="891652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773449" y="3316157"/>
            <a:ext cx="10603388" cy="240415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633" y="1254643"/>
            <a:ext cx="10646734" cy="999460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72633" y="2445488"/>
            <a:ext cx="10646734" cy="374266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 dirty="0"/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410" y="4343106"/>
            <a:ext cx="1067695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42410" y="2842918"/>
            <a:ext cx="1067695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 dirty="0"/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633" y="1252725"/>
            <a:ext cx="10646734" cy="873788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72633" y="2294715"/>
            <a:ext cx="5058734" cy="38489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360633" y="2294715"/>
            <a:ext cx="5058734" cy="38489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845176"/>
            <a:ext cx="4629805" cy="710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10961" y="1845175"/>
            <a:ext cx="6071439" cy="38940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0" y="2847109"/>
            <a:ext cx="4629805" cy="28921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571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05786"/>
            <a:ext cx="10972800" cy="998281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26773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3040912"/>
            <a:ext cx="5386917" cy="31517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226773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3040912"/>
            <a:ext cx="5389033" cy="31517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1367" y="2105246"/>
            <a:ext cx="10689266" cy="1212111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1842" y="1212112"/>
            <a:ext cx="3586243" cy="12890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912242" y="1212112"/>
            <a:ext cx="6485860" cy="49122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751841" y="2785729"/>
            <a:ext cx="3586243" cy="32860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0037" y="5171152"/>
            <a:ext cx="82745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908643" y="1341844"/>
            <a:ext cx="8298614" cy="36995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910037" y="5810913"/>
            <a:ext cx="8274560" cy="3115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57DF-5698-AC46-BEC9-5F40BACC9E0B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0AD3-9413-1040-A3E1-6F636B7CFBF4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1367" y="4061781"/>
            <a:ext cx="10689266" cy="81855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4527-0A1A-5B4C-8A46-75D52DC75ABD}" type="datetimeFigureOut">
              <a:rPr lang="da-DK" smtClean="0"/>
              <a:t>25-01-2018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571A-6CA8-F048-86F2-B7C20741EFFC}" type="slidenum">
              <a:rPr lang="da-DK" smtClean="0"/>
              <a:t>‹nr.›</a:t>
            </a:fld>
            <a:endParaRPr lang="da-DK" dirty="0"/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671910"/>
            <a:ext cx="10363200" cy="1214291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9448800" cy="132582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91258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35648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39396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4394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78501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693" y="404037"/>
            <a:ext cx="10476614" cy="1084521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57693" y="1807535"/>
            <a:ext cx="4888614" cy="43361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445693" y="1807535"/>
            <a:ext cx="4888614" cy="43361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93D4-94C0-3043-9423-2578AD0DB175}" type="datetimeFigureOut">
              <a:rPr lang="da-DK" smtClean="0"/>
              <a:t>25-01-2018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CBE5-AD1D-4E4B-BF9D-B4F60E99A6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233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3886201"/>
            <a:ext cx="10972800" cy="128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34C34527-0A1A-5B4C-8A46-75D52DC75ABD}" type="datetimeFigureOut">
              <a:rPr lang="da-DK" smtClean="0"/>
              <a:pPr/>
              <a:t>25-01-2018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580016" y="6356351"/>
            <a:ext cx="194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520400" y="6356351"/>
            <a:ext cx="1439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22AB571A-6CA8-F048-86F2-B7C20741EFF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954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778" r:id="rId11"/>
    <p:sldLayoutId id="2147483681" r:id="rId12"/>
    <p:sldLayoutId id="2147483799" r:id="rId13"/>
    <p:sldLayoutId id="2147483800" r:id="rId14"/>
    <p:sldLayoutId id="2147483801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467833"/>
            <a:ext cx="10972800" cy="1143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850065"/>
            <a:ext cx="10972800" cy="408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46BF93D4-94C0-3043-9423-2578AD0DB175}" type="datetimeFigureOut">
              <a:rPr lang="da-DK" smtClean="0"/>
              <a:pPr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6704963" y="6356351"/>
            <a:ext cx="194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669801" y="6356351"/>
            <a:ext cx="1423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B788CBE5-AD1D-4E4B-BF9D-B4F60E99A6F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311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85" r:id="rId10"/>
    <p:sldLayoutId id="2147483786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53A84-7586-2A4E-AC01-90E58FC5B99B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E1700-DE51-104B-8DD5-BDEC6E20F0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1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16E3C-ECF9-4846-9F6A-7616E85570DD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74FC7-F687-F14E-9527-1C93FB4C0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1127051"/>
            <a:ext cx="10349839" cy="80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190307"/>
            <a:ext cx="10349839" cy="399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9AE2C647-A9C0-F54E-BDF9-77E44DE1038A}" type="datetimeFigureOut">
              <a:rPr lang="da-DK" smtClean="0"/>
              <a:pPr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571536" y="6356351"/>
            <a:ext cx="1956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536374" y="6356351"/>
            <a:ext cx="1423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EC42E163-0709-8244-969B-46EC1BBEFF0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127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82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1190846"/>
            <a:ext cx="10972800" cy="960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360428"/>
            <a:ext cx="10972800" cy="3510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9859E816-B22C-ED49-80F7-D7ABC0937860}" type="datetimeFigureOut">
              <a:rPr lang="da-DK" smtClean="0"/>
              <a:pPr/>
              <a:t>25-01-2018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459724" y="6356351"/>
            <a:ext cx="1924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440513" y="6356351"/>
            <a:ext cx="143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C6A9FA05-431A-A647-AD25-A3EFE261315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666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79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560259" y="1637414"/>
            <a:ext cx="9072299" cy="978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560259" y="2849526"/>
            <a:ext cx="9072299" cy="3253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560258" y="6356351"/>
            <a:ext cx="1894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34C34527-0A1A-5B4C-8A46-75D52DC75ABD}" type="datetimeFigureOut">
              <a:rPr lang="da-DK" smtClean="0"/>
              <a:pPr/>
              <a:t>25-01-2018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580016" y="6356351"/>
            <a:ext cx="194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520400" y="6356351"/>
            <a:ext cx="1439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22AB571A-6CA8-F048-86F2-B7C20741EFF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268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81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1329964"/>
            <a:ext cx="10972799" cy="140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923524"/>
            <a:ext cx="10972800" cy="324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8E25EE9B-D763-214C-BE09-8F403FD77AD6}" type="datetimeFigureOut">
              <a:rPr lang="da-DK" smtClean="0"/>
              <a:pPr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539589" y="6356351"/>
            <a:ext cx="194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488454" y="6356351"/>
            <a:ext cx="1423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320B23ED-FAE6-6643-AE13-3305C4DFC5E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9659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84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1637413"/>
            <a:ext cx="10972800" cy="893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679405"/>
            <a:ext cx="10972800" cy="346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4E0957DF-5698-AC46-BEC9-5F40BACC9E0B}" type="datetimeFigureOut">
              <a:rPr lang="da-DK" smtClean="0"/>
              <a:pPr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603484" y="6356351"/>
            <a:ext cx="1924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536374" y="6356351"/>
            <a:ext cx="1423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82C20AD3-9413-1040-A3E1-6F636B7CFBF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353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80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1084521"/>
            <a:ext cx="10972800" cy="916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169042"/>
            <a:ext cx="10972800" cy="4019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5C182A7B-CD54-2C48-A1E3-D8D099BD952D}" type="datetimeFigureOut">
              <a:rPr lang="da-DK" smtClean="0"/>
              <a:pPr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571536" y="6356351"/>
            <a:ext cx="1956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552347" y="6356351"/>
            <a:ext cx="1407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10A0F5D0-14E5-1F45-8CAA-2C92C5D54D92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828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83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1084521"/>
            <a:ext cx="10972800" cy="916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2169043"/>
            <a:ext cx="10972800" cy="340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5C182A7B-CD54-2C48-A1E3-D8D099BD952D}" type="datetimeFigureOut">
              <a:rPr lang="da-DK" smtClean="0"/>
              <a:pPr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571536" y="6356351"/>
            <a:ext cx="19563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552347" y="6356351"/>
            <a:ext cx="1407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10A0F5D0-14E5-1F45-8CAA-2C92C5D54D92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2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751367" y="1275908"/>
            <a:ext cx="10689266" cy="829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51367" y="2296633"/>
            <a:ext cx="10689266" cy="3848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4E0957DF-5698-AC46-BEC9-5F40BACC9E0B}" type="datetimeFigureOut">
              <a:rPr lang="da-DK" smtClean="0"/>
              <a:pPr/>
              <a:t>25-01-2018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603484" y="6356351"/>
            <a:ext cx="1924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536374" y="6356351"/>
            <a:ext cx="1423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82C20AD3-9413-1040-A3E1-6F636B7CFBF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22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5" Type="http://schemas.openxmlformats.org/officeDocument/2006/relationships/hyperlink" Target="https://dx.doi.org/10.1186/s12910-016-0153-x" TargetMode="External"/><Relationship Id="rId4" Type="http://schemas.openxmlformats.org/officeDocument/2006/relationships/hyperlink" Target="https://www.ncbi.nlm.nih.gov/pmc/articles/PMC5103425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8096" y="2319882"/>
            <a:ext cx="10533888" cy="1254642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 smtClean="0"/>
              <a:t>Når dikotomier regerer </a:t>
            </a:r>
            <a:br>
              <a:rPr lang="da-DK" dirty="0" smtClean="0"/>
            </a:br>
            <a:r>
              <a:rPr lang="da-DK" dirty="0" smtClean="0"/>
              <a:t>i debat om sundhedsdata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pPr algn="ctr"/>
            <a:r>
              <a:rPr lang="da-DK" dirty="0" smtClean="0"/>
              <a:t>v/ Morten Freil, Direktør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233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/>
          <a:srcRect l="12140" t="19260" r="13271" b="10123"/>
          <a:stretch/>
        </p:blipFill>
        <p:spPr>
          <a:xfrm>
            <a:off x="1941688" y="1320800"/>
            <a:ext cx="8184445" cy="48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4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/>
          <p:nvPr/>
        </p:nvPicPr>
        <p:blipFill rotWithShape="1">
          <a:blip r:embed="rId2"/>
          <a:srcRect l="19258" t="30907" r="37824" b="16778"/>
          <a:stretch/>
        </p:blipFill>
        <p:spPr bwMode="auto">
          <a:xfrm>
            <a:off x="3060192" y="1072896"/>
            <a:ext cx="6534912" cy="5462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91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778" y="1074748"/>
            <a:ext cx="5684918" cy="5783252"/>
          </a:xfrm>
          <a:prstGeom prst="rect">
            <a:avLst/>
          </a:prstGeom>
        </p:spPr>
      </p:pic>
      <p:cxnSp>
        <p:nvCxnSpPr>
          <p:cNvPr id="7" name="Lige forbindelse 6"/>
          <p:cNvCxnSpPr/>
          <p:nvPr/>
        </p:nvCxnSpPr>
        <p:spPr>
          <a:xfrm>
            <a:off x="4910667" y="6491111"/>
            <a:ext cx="2020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/>
          <p:cNvCxnSpPr/>
          <p:nvPr/>
        </p:nvCxnSpPr>
        <p:spPr>
          <a:xfrm>
            <a:off x="3781778" y="6722534"/>
            <a:ext cx="2020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Dikotomi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3000" dirty="0" smtClean="0"/>
              <a:t>Intet kan tilhøre to dele samtidig, men må tilhøre enten den ene eller den anden del.</a:t>
            </a:r>
          </a:p>
          <a:p>
            <a:endParaRPr lang="da-DK" sz="3000" dirty="0"/>
          </a:p>
          <a:p>
            <a:pPr marL="457200" lvl="1" indent="0">
              <a:buNone/>
            </a:pPr>
            <a:r>
              <a:rPr lang="da-DK" dirty="0" smtClean="0"/>
              <a:t>	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85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Eksempler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2169043"/>
            <a:ext cx="4437888" cy="3402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000" dirty="0" smtClean="0"/>
              <a:t>For registerforskning </a:t>
            </a:r>
          </a:p>
          <a:p>
            <a:pPr marL="0" indent="0">
              <a:buNone/>
            </a:pPr>
            <a:endParaRPr lang="da-DK" sz="3000" dirty="0"/>
          </a:p>
          <a:p>
            <a:pPr marL="0" indent="0">
              <a:buNone/>
            </a:pPr>
            <a:r>
              <a:rPr lang="da-DK" sz="3000" dirty="0" smtClean="0"/>
              <a:t>For datadeling </a:t>
            </a:r>
          </a:p>
          <a:p>
            <a:pPr marL="0" indent="0">
              <a:buNone/>
            </a:pPr>
            <a:endParaRPr lang="da-DK" sz="3000" dirty="0"/>
          </a:p>
          <a:p>
            <a:pPr marL="0" indent="0">
              <a:buNone/>
            </a:pPr>
            <a:r>
              <a:rPr lang="da-DK" sz="3000" dirty="0" smtClean="0"/>
              <a:t>For forskeren</a:t>
            </a:r>
            <a:endParaRPr lang="da-DK" sz="3000" dirty="0"/>
          </a:p>
          <a:p>
            <a:pPr marL="457200" lvl="1" indent="0">
              <a:buNone/>
            </a:pPr>
            <a:r>
              <a:rPr lang="da-DK" dirty="0" smtClean="0"/>
              <a:t>	</a:t>
            </a:r>
          </a:p>
          <a:p>
            <a:pPr lvl="1"/>
            <a:endParaRPr lang="da-DK" dirty="0"/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7479792" y="2169043"/>
            <a:ext cx="4437888" cy="340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000" dirty="0" smtClean="0"/>
              <a:t>For selvbestemmelse</a:t>
            </a:r>
          </a:p>
          <a:p>
            <a:pPr marL="0" indent="0">
              <a:buNone/>
            </a:pPr>
            <a:endParaRPr lang="da-DK" sz="3000" dirty="0" smtClean="0"/>
          </a:p>
          <a:p>
            <a:pPr marL="0" indent="0">
              <a:buNone/>
            </a:pPr>
            <a:r>
              <a:rPr lang="da-DK" sz="3000" dirty="0" smtClean="0"/>
              <a:t>For fortrolighed</a:t>
            </a:r>
          </a:p>
          <a:p>
            <a:pPr marL="0" indent="0">
              <a:buNone/>
            </a:pPr>
            <a:endParaRPr lang="da-DK" sz="3000" dirty="0" smtClean="0"/>
          </a:p>
          <a:p>
            <a:pPr marL="0" indent="0">
              <a:buNone/>
            </a:pPr>
            <a:r>
              <a:rPr lang="da-DK" sz="3000" dirty="0" smtClean="0"/>
              <a:t>For den syge</a:t>
            </a:r>
          </a:p>
          <a:p>
            <a:endParaRPr lang="da-DK" sz="3000" dirty="0" smtClean="0"/>
          </a:p>
          <a:p>
            <a:pPr marL="457200" lvl="1" indent="0">
              <a:buFont typeface="Arial"/>
              <a:buNone/>
            </a:pPr>
            <a:endParaRPr lang="da-DK" dirty="0" smtClean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4328160" y="2169043"/>
            <a:ext cx="2578608" cy="340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000" b="1" i="1" dirty="0" smtClean="0"/>
              <a:t>eller</a:t>
            </a:r>
          </a:p>
          <a:p>
            <a:pPr marL="0" indent="0" algn="ctr">
              <a:buNone/>
            </a:pPr>
            <a:endParaRPr lang="da-DK" sz="3000" b="1" i="1" dirty="0"/>
          </a:p>
          <a:p>
            <a:pPr marL="0" indent="0" algn="ctr">
              <a:buNone/>
            </a:pPr>
            <a:r>
              <a:rPr lang="da-DK" sz="3000" b="1" i="1" dirty="0"/>
              <a:t>e</a:t>
            </a:r>
            <a:r>
              <a:rPr lang="da-DK" sz="3000" b="1" i="1" dirty="0" smtClean="0"/>
              <a:t>ller</a:t>
            </a:r>
          </a:p>
          <a:p>
            <a:pPr marL="0" indent="0" algn="ctr">
              <a:buNone/>
            </a:pPr>
            <a:endParaRPr lang="da-DK" sz="3000" b="1" i="1" dirty="0"/>
          </a:p>
          <a:p>
            <a:pPr marL="0" indent="0" algn="ctr">
              <a:buNone/>
            </a:pPr>
            <a:r>
              <a:rPr lang="da-DK" sz="3000" b="1" i="1" dirty="0"/>
              <a:t>e</a:t>
            </a:r>
            <a:r>
              <a:rPr lang="da-DK" sz="3000" b="1" i="1" dirty="0" smtClean="0"/>
              <a:t>ller</a:t>
            </a:r>
            <a:endParaRPr lang="da-DK" dirty="0"/>
          </a:p>
        </p:txBody>
      </p:sp>
      <p:pic>
        <p:nvPicPr>
          <p:cNvPr id="8" name="Billede 7"/>
          <p:cNvPicPr/>
          <p:nvPr/>
        </p:nvPicPr>
        <p:blipFill rotWithShape="1">
          <a:blip r:embed="rId3"/>
          <a:srcRect l="23089" t="54913" r="41491" b="38147"/>
          <a:stretch/>
        </p:blipFill>
        <p:spPr bwMode="auto">
          <a:xfrm>
            <a:off x="5134927" y="5738394"/>
            <a:ext cx="4423601" cy="674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lede 8"/>
          <p:cNvPicPr/>
          <p:nvPr/>
        </p:nvPicPr>
        <p:blipFill rotWithShape="1">
          <a:blip r:embed="rId4"/>
          <a:srcRect l="20773" t="57613" r="58121" b="34115"/>
          <a:stretch/>
        </p:blipFill>
        <p:spPr bwMode="auto">
          <a:xfrm>
            <a:off x="5012626" y="5449824"/>
            <a:ext cx="1778318" cy="388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365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Dikotomier – misvisende forenklinger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sz="3000" dirty="0"/>
          </a:p>
          <a:p>
            <a:pPr marL="0" indent="0">
              <a:buNone/>
            </a:pPr>
            <a:r>
              <a:rPr lang="da-DK" sz="2000" dirty="0" smtClean="0"/>
              <a:t>”oftest </a:t>
            </a:r>
            <a:r>
              <a:rPr lang="da-DK" sz="2000" dirty="0"/>
              <a:t>er tale om meget grove, undertiden misvisende </a:t>
            </a:r>
            <a:r>
              <a:rPr lang="da-DK" sz="2000" dirty="0" smtClean="0"/>
              <a:t>forenklinger. </a:t>
            </a:r>
            <a:r>
              <a:rPr lang="da-DK" sz="2000" dirty="0"/>
              <a:t> I stedet for at opdele hinanden i ”dem og os”, kan vi udforske en tredje vej med elementer fra begge parter</a:t>
            </a:r>
            <a:r>
              <a:rPr lang="da-DK" sz="2000" dirty="0" smtClean="0"/>
              <a:t>”</a:t>
            </a:r>
          </a:p>
          <a:p>
            <a:pPr marL="457200" lvl="1" indent="0">
              <a:buNone/>
            </a:pPr>
            <a:r>
              <a:rPr lang="da-DK" dirty="0" smtClean="0"/>
              <a:t>	</a:t>
            </a:r>
          </a:p>
          <a:p>
            <a:pPr lvl="1"/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5620512" y="5949696"/>
            <a:ext cx="409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Torsten </a:t>
            </a:r>
            <a:r>
              <a:rPr lang="da-DK" dirty="0" err="1" smtClean="0"/>
              <a:t>Thurén</a:t>
            </a:r>
            <a:r>
              <a:rPr lang="da-DK" dirty="0" smtClean="0"/>
              <a:t>, Lektor i Journalistik,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88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Borgerne er nuancerede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sz="3000" dirty="0" smtClean="0"/>
              <a:t>Samtykke ved sekundær anvendelse er vigtigt</a:t>
            </a:r>
            <a:br>
              <a:rPr lang="da-DK" sz="3000" dirty="0" smtClean="0"/>
            </a:br>
            <a:r>
              <a:rPr lang="da-DK" sz="3000" dirty="0" smtClean="0"/>
              <a:t> </a:t>
            </a:r>
          </a:p>
          <a:p>
            <a:r>
              <a:rPr lang="da-DK" sz="3000" dirty="0" smtClean="0"/>
              <a:t>Men:</a:t>
            </a:r>
          </a:p>
          <a:p>
            <a:pPr lvl="1"/>
            <a:r>
              <a:rPr lang="da-DK" sz="2000" dirty="0" smtClean="0"/>
              <a:t>brug af data til forskning er i offentlighedens interesse (ikke brug = spild)</a:t>
            </a:r>
          </a:p>
          <a:p>
            <a:pPr lvl="1"/>
            <a:r>
              <a:rPr lang="da-DK" sz="2000" dirty="0" smtClean="0"/>
              <a:t>individuel kontrol må ikke ske på bekostning af barrierer for forskning</a:t>
            </a:r>
          </a:p>
          <a:p>
            <a:pPr lvl="1"/>
            <a:r>
              <a:rPr lang="da-DK" sz="2000" dirty="0"/>
              <a:t>anerkender muligt selektions bias og lav deltagelse ved </a:t>
            </a:r>
            <a:r>
              <a:rPr lang="da-DK" sz="2000" dirty="0" err="1"/>
              <a:t>opt</a:t>
            </a:r>
            <a:r>
              <a:rPr lang="da-DK" sz="2000" dirty="0"/>
              <a:t>-in samtykke	</a:t>
            </a:r>
            <a:endParaRPr lang="da-DK" sz="2000" dirty="0" smtClean="0"/>
          </a:p>
          <a:p>
            <a:pPr lvl="1"/>
            <a:r>
              <a:rPr lang="da-DK" sz="2000" dirty="0" smtClean="0"/>
              <a:t>accept af </a:t>
            </a:r>
            <a:r>
              <a:rPr lang="da-DK" sz="2000" dirty="0" err="1" smtClean="0"/>
              <a:t>opt</a:t>
            </a:r>
            <a:r>
              <a:rPr lang="da-DK" sz="2000" dirty="0" smtClean="0"/>
              <a:t>-out i erkendelse af udfordringer og praktiske begrænsninger ved </a:t>
            </a:r>
            <a:r>
              <a:rPr lang="da-DK" sz="2000" dirty="0" err="1" smtClean="0"/>
              <a:t>opt</a:t>
            </a:r>
            <a:r>
              <a:rPr lang="da-DK" sz="2000" dirty="0" smtClean="0"/>
              <a:t>-in</a:t>
            </a:r>
          </a:p>
          <a:p>
            <a:pPr marL="457200" lvl="1" indent="0">
              <a:buNone/>
            </a:pPr>
            <a:r>
              <a:rPr lang="da-DK" dirty="0" smtClean="0"/>
              <a:t>	</a:t>
            </a:r>
          </a:p>
          <a:p>
            <a:pPr lvl="1"/>
            <a:endParaRPr lang="da-DK" dirty="0"/>
          </a:p>
        </p:txBody>
      </p:sp>
      <p:pic>
        <p:nvPicPr>
          <p:cNvPr id="4" name="Billede 3"/>
          <p:cNvPicPr/>
          <p:nvPr/>
        </p:nvPicPr>
        <p:blipFill rotWithShape="1">
          <a:blip r:embed="rId3"/>
          <a:srcRect l="32406" t="58204" r="60282" b="29978"/>
          <a:stretch/>
        </p:blipFill>
        <p:spPr bwMode="auto">
          <a:xfrm>
            <a:off x="10423017" y="5024963"/>
            <a:ext cx="1367790" cy="1429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ktangel 6"/>
          <p:cNvSpPr/>
          <p:nvPr/>
        </p:nvSpPr>
        <p:spPr>
          <a:xfrm>
            <a:off x="3872089" y="6154283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smtClean="0"/>
              <a:t>Aitken M. Public </a:t>
            </a:r>
            <a:r>
              <a:rPr lang="en-GB" sz="1100" dirty="0"/>
              <a:t>responses to the sharing and linkage of health data for research purposes: a systematic review and thematic synthesis of qualitative </a:t>
            </a:r>
            <a:r>
              <a:rPr lang="en-GB" sz="1100" dirty="0" smtClean="0"/>
              <a:t>studies. </a:t>
            </a:r>
            <a:r>
              <a:rPr lang="en-GB" sz="1100" dirty="0">
                <a:hlinkClick r:id="rId4"/>
              </a:rPr>
              <a:t>BMC Med Ethics</a:t>
            </a:r>
            <a:r>
              <a:rPr lang="en-GB" sz="1100" dirty="0"/>
              <a:t>. 2016; 17: 73.</a:t>
            </a:r>
          </a:p>
          <a:p>
            <a:r>
              <a:rPr lang="en-GB" sz="1100" dirty="0" smtClean="0"/>
              <a:t>2016 </a:t>
            </a:r>
            <a:r>
              <a:rPr lang="en-GB" sz="1100" dirty="0"/>
              <a:t>Nov 10. </a:t>
            </a:r>
            <a:r>
              <a:rPr lang="en-GB" sz="1100" dirty="0" err="1"/>
              <a:t>doi</a:t>
            </a:r>
            <a:r>
              <a:rPr lang="en-GB" sz="1100" dirty="0"/>
              <a:t>:  </a:t>
            </a:r>
            <a:r>
              <a:rPr lang="en-GB" sz="1100" dirty="0" smtClean="0">
                <a:hlinkClick r:id="rId5"/>
              </a:rPr>
              <a:t>10.1186/s12910-016-0153-x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9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Problem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sz="3000" dirty="0" smtClean="0"/>
              <a:t>Unuancerede debat om selvbestemmelse og samtykke overskygger potentialer for patienter</a:t>
            </a:r>
            <a:br>
              <a:rPr lang="da-DK" sz="3000" dirty="0" smtClean="0"/>
            </a:br>
            <a:endParaRPr lang="da-DK" sz="3000" dirty="0" smtClean="0"/>
          </a:p>
          <a:p>
            <a:r>
              <a:rPr lang="da-DK" sz="3000" dirty="0" smtClean="0"/>
              <a:t>Negativ vinkling og fokus </a:t>
            </a:r>
            <a:r>
              <a:rPr lang="da-DK" sz="3000" dirty="0" smtClean="0"/>
              <a:t>på (få) lægers frygt </a:t>
            </a:r>
            <a:r>
              <a:rPr lang="da-DK" sz="3000" dirty="0" smtClean="0"/>
              <a:t>risikerer </a:t>
            </a:r>
            <a:r>
              <a:rPr lang="da-DK" sz="3000" dirty="0" smtClean="0"/>
              <a:t>at:</a:t>
            </a:r>
            <a:endParaRPr lang="da-DK" sz="2600" dirty="0" smtClean="0"/>
          </a:p>
          <a:p>
            <a:pPr lvl="1"/>
            <a:r>
              <a:rPr lang="da-DK" sz="2200" dirty="0" smtClean="0"/>
              <a:t>Skubbe til befolkningens mistillid og frygt </a:t>
            </a:r>
          </a:p>
          <a:p>
            <a:pPr lvl="1"/>
            <a:r>
              <a:rPr lang="da-DK" sz="2200" dirty="0" smtClean="0"/>
              <a:t>Fremme politiske beslutninger, der hæmmer forskning</a:t>
            </a:r>
          </a:p>
          <a:p>
            <a:pPr lvl="1"/>
            <a:endParaRPr lang="da-DK" sz="2200" dirty="0" smtClean="0"/>
          </a:p>
          <a:p>
            <a:r>
              <a:rPr lang="da-DK" sz="3000" dirty="0" smtClean="0"/>
              <a:t>Tager både tilhængere og skeptikere som gidsler</a:t>
            </a:r>
          </a:p>
          <a:p>
            <a:pPr marL="0" indent="0">
              <a:buNone/>
            </a:pPr>
            <a:endParaRPr lang="da-DK" sz="2000" dirty="0" smtClean="0"/>
          </a:p>
          <a:p>
            <a:pPr marL="457200" lvl="1" indent="0">
              <a:buNone/>
            </a:pPr>
            <a:endParaRPr lang="da-DK" dirty="0" smtClean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63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Problem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3000" dirty="0" smtClean="0"/>
              <a:t>Mangel på proportioner</a:t>
            </a:r>
          </a:p>
          <a:p>
            <a:r>
              <a:rPr lang="da-DK" sz="3000" dirty="0" smtClean="0"/>
              <a:t>Mangel på nuancer</a:t>
            </a:r>
          </a:p>
          <a:p>
            <a:r>
              <a:rPr lang="da-DK" sz="3000" dirty="0" smtClean="0"/>
              <a:t>Mangel på fakta</a:t>
            </a:r>
          </a:p>
          <a:p>
            <a:pPr marL="0" indent="0">
              <a:buNone/>
            </a:pPr>
            <a:endParaRPr lang="da-DK" sz="2000" dirty="0" smtClean="0"/>
          </a:p>
          <a:p>
            <a:pPr marL="457200" lvl="1" indent="0">
              <a:buNone/>
            </a:pPr>
            <a:endParaRPr lang="da-DK" dirty="0" smtClean="0"/>
          </a:p>
          <a:p>
            <a:pPr lvl="1"/>
            <a:endParaRPr lang="da-DK" dirty="0"/>
          </a:p>
        </p:txBody>
      </p:sp>
      <p:pic>
        <p:nvPicPr>
          <p:cNvPr id="4" name="Billede 3"/>
          <p:cNvPicPr/>
          <p:nvPr/>
        </p:nvPicPr>
        <p:blipFill rotWithShape="1">
          <a:blip r:embed="rId3"/>
          <a:srcRect l="17615" t="67658" r="43995" b="26728"/>
          <a:stretch/>
        </p:blipFill>
        <p:spPr bwMode="auto">
          <a:xfrm>
            <a:off x="8473440" y="1735119"/>
            <a:ext cx="2694432" cy="43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lede 4"/>
          <p:cNvPicPr/>
          <p:nvPr/>
        </p:nvPicPr>
        <p:blipFill rotWithShape="1">
          <a:blip r:embed="rId4"/>
          <a:srcRect l="35779" t="63161" r="37056" b="26640"/>
          <a:stretch/>
        </p:blipFill>
        <p:spPr bwMode="auto">
          <a:xfrm>
            <a:off x="7878508" y="2747889"/>
            <a:ext cx="2767584" cy="546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lede 5"/>
          <p:cNvPicPr/>
          <p:nvPr/>
        </p:nvPicPr>
        <p:blipFill rotWithShape="1">
          <a:blip r:embed="rId5"/>
          <a:srcRect l="20995" t="20651" r="44109" b="62594"/>
          <a:stretch/>
        </p:blipFill>
        <p:spPr bwMode="auto">
          <a:xfrm>
            <a:off x="8823544" y="3823592"/>
            <a:ext cx="2344328" cy="735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lede 6"/>
          <p:cNvPicPr/>
          <p:nvPr/>
        </p:nvPicPr>
        <p:blipFill rotWithShape="1">
          <a:blip r:embed="rId6"/>
          <a:srcRect l="12140" t="21640" r="66291" b="73006"/>
          <a:stretch/>
        </p:blipFill>
        <p:spPr bwMode="auto">
          <a:xfrm>
            <a:off x="7985379" y="4960989"/>
            <a:ext cx="1657350" cy="257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lede 7"/>
          <p:cNvPicPr/>
          <p:nvPr/>
        </p:nvPicPr>
        <p:blipFill rotWithShape="1">
          <a:blip r:embed="rId7"/>
          <a:srcRect l="19610" t="35158" r="50310" b="53319"/>
          <a:stretch/>
        </p:blipFill>
        <p:spPr bwMode="auto">
          <a:xfrm>
            <a:off x="8922067" y="5701164"/>
            <a:ext cx="1724025" cy="37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7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Danske Patienters udgangspunkt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609600" y="2169042"/>
            <a:ext cx="10972800" cy="4568642"/>
          </a:xfrm>
        </p:spPr>
        <p:txBody>
          <a:bodyPr>
            <a:normAutofit fontScale="85000" lnSpcReduction="20000"/>
          </a:bodyPr>
          <a:lstStyle/>
          <a:p>
            <a:endParaRPr lang="da-DK" sz="2400" dirty="0"/>
          </a:p>
          <a:p>
            <a:r>
              <a:rPr lang="da-DK" sz="3000" dirty="0" smtClean="0"/>
              <a:t>Borgere og patienter vil generelt gerne dele deres sundhedsdata</a:t>
            </a:r>
            <a:br>
              <a:rPr lang="da-DK" sz="3000" dirty="0" smtClean="0"/>
            </a:br>
            <a:endParaRPr lang="da-DK" sz="3000" dirty="0" smtClean="0"/>
          </a:p>
          <a:p>
            <a:r>
              <a:rPr lang="da-DK" sz="3000" dirty="0" smtClean="0"/>
              <a:t>Borgere og patienter har generelt tillid til at data opbevares forsvarligt</a:t>
            </a:r>
            <a:br>
              <a:rPr lang="da-DK" sz="3000" dirty="0" smtClean="0"/>
            </a:br>
            <a:endParaRPr lang="da-DK" sz="3000" dirty="0" smtClean="0"/>
          </a:p>
          <a:p>
            <a:r>
              <a:rPr lang="da-DK" sz="3000" dirty="0" smtClean="0"/>
              <a:t>Potentialet i brug af sundhedsdata er stort</a:t>
            </a:r>
          </a:p>
          <a:p>
            <a:endParaRPr lang="da-DK" sz="3000" dirty="0" smtClean="0"/>
          </a:p>
          <a:p>
            <a:r>
              <a:rPr lang="da-DK" sz="3000" dirty="0" smtClean="0"/>
              <a:t>Der </a:t>
            </a:r>
            <a:r>
              <a:rPr lang="da-DK" sz="3000" dirty="0"/>
              <a:t>skal skabes gode rammer for forskning og tryghed for patienterne</a:t>
            </a:r>
          </a:p>
          <a:p>
            <a:endParaRPr lang="da-DK" sz="3000" dirty="0"/>
          </a:p>
          <a:p>
            <a:endParaRPr lang="da-DK" sz="3000" dirty="0" smtClean="0"/>
          </a:p>
          <a:p>
            <a:pPr marL="0" indent="0" algn="ctr">
              <a:buNone/>
            </a:pPr>
            <a:r>
              <a:rPr lang="da-DK" sz="3000" b="1" dirty="0" smtClean="0">
                <a:solidFill>
                  <a:srgbClr val="FF0000"/>
                </a:solidFill>
              </a:rPr>
              <a:t>Men negativ vinkling og frygt fylder i debatten</a:t>
            </a:r>
            <a:endParaRPr lang="da-DK" sz="2000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da-DK" dirty="0" smtClean="0"/>
              <a:t>	</a:t>
            </a:r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44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2"/>
          <p:cNvSpPr>
            <a:spLocks noGrp="1"/>
          </p:cNvSpPr>
          <p:nvPr>
            <p:ph type="title"/>
          </p:nvPr>
        </p:nvSpPr>
        <p:spPr>
          <a:xfrm>
            <a:off x="772633" y="11059"/>
            <a:ext cx="10646734" cy="999460"/>
          </a:xfrm>
        </p:spPr>
        <p:txBody>
          <a:bodyPr/>
          <a:lstStyle/>
          <a:p>
            <a:r>
              <a:rPr lang="da-DK" dirty="0" smtClean="0"/>
              <a:t>Patienter og borgere er klar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14" y="2302933"/>
            <a:ext cx="11536986" cy="2282041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6349529" y="3606776"/>
            <a:ext cx="4352338" cy="95917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/>
        </p:nvSpPr>
        <p:spPr>
          <a:xfrm>
            <a:off x="8513057" y="6312727"/>
            <a:ext cx="26282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 err="1"/>
              <a:t>TrygFonden</a:t>
            </a:r>
            <a:r>
              <a:rPr lang="da-DK" sz="1000" dirty="0"/>
              <a:t> &amp; Mandag Morgen, juni 2016</a:t>
            </a:r>
          </a:p>
        </p:txBody>
      </p:sp>
    </p:spTree>
    <p:extLst>
      <p:ext uri="{BB962C8B-B14F-4D97-AF65-F5344CB8AC3E}">
        <p14:creationId xmlns:p14="http://schemas.microsoft.com/office/powerpoint/2010/main" val="34047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91" y="1354668"/>
            <a:ext cx="7119826" cy="5129758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953957" y="2777067"/>
            <a:ext cx="2202460" cy="116117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itel 2"/>
          <p:cNvSpPr>
            <a:spLocks noGrp="1"/>
          </p:cNvSpPr>
          <p:nvPr>
            <p:ph type="title"/>
          </p:nvPr>
        </p:nvSpPr>
        <p:spPr>
          <a:xfrm>
            <a:off x="772633" y="11059"/>
            <a:ext cx="10646734" cy="999460"/>
          </a:xfrm>
        </p:spPr>
        <p:txBody>
          <a:bodyPr/>
          <a:lstStyle/>
          <a:p>
            <a:r>
              <a:rPr lang="da-DK" dirty="0" smtClean="0"/>
              <a:t>Patienter og borgere er klar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43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765778" y="1448136"/>
            <a:ext cx="6660444" cy="4815754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1796915" y="6534825"/>
            <a:ext cx="1754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KMD, 2017</a:t>
            </a:r>
          </a:p>
        </p:txBody>
      </p:sp>
      <p:sp>
        <p:nvSpPr>
          <p:cNvPr id="2" name="Ellipse 1"/>
          <p:cNvSpPr/>
          <p:nvPr/>
        </p:nvSpPr>
        <p:spPr>
          <a:xfrm>
            <a:off x="5259216" y="3730319"/>
            <a:ext cx="690029" cy="558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itel 2"/>
          <p:cNvSpPr>
            <a:spLocks noGrp="1"/>
          </p:cNvSpPr>
          <p:nvPr>
            <p:ph type="title"/>
          </p:nvPr>
        </p:nvSpPr>
        <p:spPr>
          <a:xfrm>
            <a:off x="772633" y="11059"/>
            <a:ext cx="10646734" cy="999460"/>
          </a:xfrm>
        </p:spPr>
        <p:txBody>
          <a:bodyPr/>
          <a:lstStyle/>
          <a:p>
            <a:r>
              <a:rPr lang="da-DK" dirty="0" smtClean="0"/>
              <a:t>Patienter og borgere er klar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58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2"/>
          <p:cNvSpPr>
            <a:spLocks noGrp="1"/>
          </p:cNvSpPr>
          <p:nvPr>
            <p:ph type="title"/>
          </p:nvPr>
        </p:nvSpPr>
        <p:spPr>
          <a:xfrm>
            <a:off x="772633" y="11059"/>
            <a:ext cx="10646734" cy="999460"/>
          </a:xfrm>
        </p:spPr>
        <p:txBody>
          <a:bodyPr/>
          <a:lstStyle/>
          <a:p>
            <a:r>
              <a:rPr lang="da-DK" dirty="0" smtClean="0"/>
              <a:t>Patienter har tillid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22" y="1331400"/>
            <a:ext cx="9759632" cy="444760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093008" y="6360910"/>
            <a:ext cx="8136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smtClean="0"/>
              <a:t>Svar fra 446 </a:t>
            </a:r>
            <a:r>
              <a:rPr lang="da-DK" sz="1100" dirty="0"/>
              <a:t>kræftpatienter, pårørende og </a:t>
            </a:r>
            <a:r>
              <a:rPr lang="da-DK" sz="1100" dirty="0" smtClean="0"/>
              <a:t>efterladte, 2015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29371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t="37228" r="28041" b="27672"/>
          <a:stretch>
            <a:fillRect/>
          </a:stretch>
        </p:blipFill>
        <p:spPr bwMode="auto">
          <a:xfrm>
            <a:off x="7200619" y="1485325"/>
            <a:ext cx="4082593" cy="17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t="41483" r="36684"/>
          <a:stretch>
            <a:fillRect/>
          </a:stretch>
        </p:blipFill>
        <p:spPr bwMode="auto">
          <a:xfrm>
            <a:off x="8795563" y="2834672"/>
            <a:ext cx="3193696" cy="22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Potentiale for patienter</a:t>
            </a:r>
            <a:endParaRPr lang="da-DK" dirty="0"/>
          </a:p>
        </p:txBody>
      </p:sp>
      <p:pic>
        <p:nvPicPr>
          <p:cNvPr id="5" name="Billede 4"/>
          <p:cNvPicPr/>
          <p:nvPr/>
        </p:nvPicPr>
        <p:blipFill rotWithShape="1">
          <a:blip r:embed="rId4"/>
          <a:srcRect l="21307" t="28117" r="40902" b="3709"/>
          <a:stretch/>
        </p:blipFill>
        <p:spPr bwMode="auto">
          <a:xfrm>
            <a:off x="3306729" y="2309872"/>
            <a:ext cx="2520280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lede 5"/>
          <p:cNvPicPr/>
          <p:nvPr/>
        </p:nvPicPr>
        <p:blipFill rotWithShape="1">
          <a:blip r:embed="rId5"/>
          <a:srcRect l="17885" t="26872" r="40280" b="15901"/>
          <a:stretch/>
        </p:blipFill>
        <p:spPr bwMode="auto">
          <a:xfrm>
            <a:off x="41142" y="2983589"/>
            <a:ext cx="3024336" cy="2585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2989487"/>
            <a:ext cx="3801403" cy="90516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954" y="5407358"/>
            <a:ext cx="3441373" cy="1149396"/>
          </a:xfrm>
          <a:prstGeom prst="rect">
            <a:avLst/>
          </a:prstGeom>
        </p:spPr>
      </p:pic>
      <p:pic>
        <p:nvPicPr>
          <p:cNvPr id="4" name="Billede 3"/>
          <p:cNvPicPr/>
          <p:nvPr/>
        </p:nvPicPr>
        <p:blipFill rotWithShape="1">
          <a:blip r:embed="rId8"/>
          <a:srcRect l="1402" t="250" r="27527" b="54963"/>
          <a:stretch/>
        </p:blipFill>
        <p:spPr bwMode="auto">
          <a:xfrm>
            <a:off x="2676454" y="3671667"/>
            <a:ext cx="3654008" cy="1462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Billede 10"/>
          <p:cNvPicPr/>
          <p:nvPr/>
        </p:nvPicPr>
        <p:blipFill rotWithShape="1">
          <a:blip r:embed="rId9"/>
          <a:srcRect l="34235" t="27773" r="33858" b="10774"/>
          <a:stretch/>
        </p:blipFill>
        <p:spPr bwMode="auto">
          <a:xfrm>
            <a:off x="6198023" y="3117746"/>
            <a:ext cx="2718816" cy="3367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lede 8"/>
          <p:cNvPicPr/>
          <p:nvPr/>
        </p:nvPicPr>
        <p:blipFill rotWithShape="1">
          <a:blip r:embed="rId10"/>
          <a:srcRect l="28584" t="12764" r="32529" b="24747"/>
          <a:stretch/>
        </p:blipFill>
        <p:spPr bwMode="auto">
          <a:xfrm>
            <a:off x="5564391" y="4612503"/>
            <a:ext cx="3500144" cy="2596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73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/>
          <p:nvPr/>
        </p:nvPicPr>
        <p:blipFill rotWithShape="1">
          <a:blip r:embed="rId2"/>
          <a:srcRect l="36140" t="15107" r="37771" b="23950"/>
          <a:stretch/>
        </p:blipFill>
        <p:spPr bwMode="auto">
          <a:xfrm>
            <a:off x="4206240" y="1085088"/>
            <a:ext cx="4620768" cy="565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75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/>
          <a:srcRect l="12346" t="6254" r="16358" b="4527"/>
          <a:stretch/>
        </p:blipFill>
        <p:spPr>
          <a:xfrm>
            <a:off x="2336800" y="1028634"/>
            <a:ext cx="7078134" cy="55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nske Patienter PP 1">
  <a:themeElements>
    <a:clrScheme name="Danske Patiente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1043D6CE-B5B5-6141-8A6D-6308DFEB8C5B}"/>
    </a:ext>
  </a:extLst>
</a:theme>
</file>

<file path=ppt/theme/theme10.xml><?xml version="1.0" encoding="utf-8"?>
<a:theme xmlns:a="http://schemas.openxmlformats.org/drawingml/2006/main" name="Danske Patienter PP 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EB4AA7A7-4F7A-724C-9763-7A42485178A6}"/>
    </a:ext>
  </a:extLst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0" id="{3622A356-8720-4E49-969A-3EB1B869BF39}" vid="{7E2C45B0-F2A3-8742-BF54-A9095964A28E}"/>
    </a:ext>
  </a:extLst>
</a:theme>
</file>

<file path=ppt/theme/theme1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0" id="{3622A356-8720-4E49-969A-3EB1B869BF39}" vid="{DE9F15D7-0670-DD4A-8524-FFAC2882D28B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nske Patienter PP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C89BD079-F1C3-764A-8BF1-F8A15A53132C}"/>
    </a:ext>
  </a:extLst>
</a:theme>
</file>

<file path=ppt/theme/theme3.xml><?xml version="1.0" encoding="utf-8"?>
<a:theme xmlns:a="http://schemas.openxmlformats.org/drawingml/2006/main" name="Danske Patienter PP 3">
  <a:themeElements>
    <a:clrScheme name="Danske Patienter 1">
      <a:dk1>
        <a:srgbClr val="13305F"/>
      </a:dk1>
      <a:lt1>
        <a:srgbClr val="2C5077"/>
      </a:lt1>
      <a:dk2>
        <a:srgbClr val="4F6F8C"/>
      </a:dk2>
      <a:lt2>
        <a:srgbClr val="AFBEC7"/>
      </a:lt2>
      <a:accent1>
        <a:srgbClr val="871C25"/>
      </a:accent1>
      <a:accent2>
        <a:srgbClr val="2D8CC1"/>
      </a:accent2>
      <a:accent3>
        <a:srgbClr val="43ABA5"/>
      </a:accent3>
      <a:accent4>
        <a:srgbClr val="19193B"/>
      </a:accent4>
      <a:accent5>
        <a:srgbClr val="968F82"/>
      </a:accent5>
      <a:accent6>
        <a:srgbClr val="CC006A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E20053EC-4DC5-9344-8668-1AE6EC42DB42}"/>
    </a:ext>
  </a:extLst>
</a:theme>
</file>

<file path=ppt/theme/theme4.xml><?xml version="1.0" encoding="utf-8"?>
<a:theme xmlns:a="http://schemas.openxmlformats.org/drawingml/2006/main" name="Danske Patienter PP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B615314F-F5E9-DD4E-8798-0980463A3EBD}"/>
    </a:ext>
  </a:extLst>
</a:theme>
</file>

<file path=ppt/theme/theme5.xml><?xml version="1.0" encoding="utf-8"?>
<a:theme xmlns:a="http://schemas.openxmlformats.org/drawingml/2006/main" name="Danske Patienter PP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B1B377BD-9A2F-ED4E-AF58-D3764A750CA8}"/>
    </a:ext>
  </a:extLst>
</a:theme>
</file>

<file path=ppt/theme/theme6.xml><?xml version="1.0" encoding="utf-8"?>
<a:theme xmlns:a="http://schemas.openxmlformats.org/drawingml/2006/main" name="Danske Patienter PP 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7143D74E-1F28-3F4D-B885-A0B4DC2D1F9A}"/>
    </a:ext>
  </a:extLst>
</a:theme>
</file>

<file path=ppt/theme/theme7.xml><?xml version="1.0" encoding="utf-8"?>
<a:theme xmlns:a="http://schemas.openxmlformats.org/drawingml/2006/main" name="Danske Patienter PP 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1984051E-FA53-7F4D-8A81-5571C6E5FAC6}"/>
    </a:ext>
  </a:extLst>
</a:theme>
</file>

<file path=ppt/theme/theme8.xml><?xml version="1.0" encoding="utf-8"?>
<a:theme xmlns:a="http://schemas.openxmlformats.org/drawingml/2006/main" name="Danske Patienter PP 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369FE4CD-D19D-CC4A-A0E6-B55E2DD89A16}"/>
    </a:ext>
  </a:extLst>
</a:theme>
</file>

<file path=ppt/theme/theme9.xml><?xml version="1.0" encoding="utf-8"?>
<a:theme xmlns:a="http://schemas.openxmlformats.org/drawingml/2006/main" name="Danske Patienter PP 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0" id="{3622A356-8720-4E49-969A-3EB1B869BF39}" vid="{13C10F65-B60D-4843-89C8-BDA01E66254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Danske Patienter_PowerPoint_Skabelon</Template>
  <TotalTime>1956</TotalTime>
  <Words>203</Words>
  <Application>Microsoft Office PowerPoint</Application>
  <PresentationFormat>Brugerdefineret</PresentationFormat>
  <Paragraphs>83</Paragraphs>
  <Slides>18</Slides>
  <Notes>10</Notes>
  <HiddenSlides>1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Diastitler</vt:lpstr>
      </vt:variant>
      <vt:variant>
        <vt:i4>18</vt:i4>
      </vt:variant>
    </vt:vector>
  </HeadingPairs>
  <TitlesOfParts>
    <vt:vector size="30" baseType="lpstr">
      <vt:lpstr>Danske Patienter PP 1</vt:lpstr>
      <vt:lpstr>Danske Patienter PP 2</vt:lpstr>
      <vt:lpstr>Danske Patienter PP 3</vt:lpstr>
      <vt:lpstr>Danske Patienter PP 4</vt:lpstr>
      <vt:lpstr>Danske Patienter PP 5</vt:lpstr>
      <vt:lpstr>Danske Patienter PP 6</vt:lpstr>
      <vt:lpstr>Danske Patienter PP 7</vt:lpstr>
      <vt:lpstr>Danske Patienter PP 8</vt:lpstr>
      <vt:lpstr>Danske Patienter PP 9</vt:lpstr>
      <vt:lpstr>Danske Patienter PP 10</vt:lpstr>
      <vt:lpstr>1_Custom Design</vt:lpstr>
      <vt:lpstr>Custom Design</vt:lpstr>
      <vt:lpstr>Når dikotomier regerer  i debat om sundhedsdata</vt:lpstr>
      <vt:lpstr>Danske Patienters udgangspunkt</vt:lpstr>
      <vt:lpstr>Patienter og borgere er klar</vt:lpstr>
      <vt:lpstr>Patienter og borgere er klar</vt:lpstr>
      <vt:lpstr>Patienter og borgere er klar</vt:lpstr>
      <vt:lpstr>Patienter har tillid</vt:lpstr>
      <vt:lpstr>Potentiale for patienter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Dikotomi</vt:lpstr>
      <vt:lpstr>Eksempler</vt:lpstr>
      <vt:lpstr>Dikotomier – misvisende forenklinger</vt:lpstr>
      <vt:lpstr>Borgerne er nuancerede</vt:lpstr>
      <vt:lpstr>Problem</vt:lpstr>
      <vt:lpstr>Problem</vt:lpstr>
    </vt:vector>
  </TitlesOfParts>
  <Company>TDCHosting.dk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Freil</dc:creator>
  <cp:lastModifiedBy>Morten</cp:lastModifiedBy>
  <cp:revision>79</cp:revision>
  <cp:lastPrinted>2017-11-08T20:16:01Z</cp:lastPrinted>
  <dcterms:created xsi:type="dcterms:W3CDTF">2017-11-13T11:09:18Z</dcterms:created>
  <dcterms:modified xsi:type="dcterms:W3CDTF">2018-01-25T15:05:27Z</dcterms:modified>
</cp:coreProperties>
</file>