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8" r:id="rId2"/>
    <p:sldId id="296" r:id="rId3"/>
    <p:sldId id="289" r:id="rId4"/>
    <p:sldId id="259" r:id="rId5"/>
    <p:sldId id="299" r:id="rId6"/>
    <p:sldId id="322" r:id="rId7"/>
    <p:sldId id="301" r:id="rId8"/>
    <p:sldId id="303" r:id="rId9"/>
    <p:sldId id="302" r:id="rId10"/>
    <p:sldId id="304" r:id="rId11"/>
    <p:sldId id="279" r:id="rId12"/>
    <p:sldId id="306" r:id="rId13"/>
    <p:sldId id="305" r:id="rId14"/>
    <p:sldId id="319" r:id="rId15"/>
    <p:sldId id="307" r:id="rId16"/>
    <p:sldId id="320" r:id="rId17"/>
    <p:sldId id="321" r:id="rId18"/>
    <p:sldId id="318" r:id="rId19"/>
    <p:sldId id="281" r:id="rId20"/>
    <p:sldId id="310" r:id="rId21"/>
    <p:sldId id="325" r:id="rId22"/>
    <p:sldId id="311" r:id="rId23"/>
    <p:sldId id="312" r:id="rId24"/>
    <p:sldId id="313" r:id="rId25"/>
    <p:sldId id="314" r:id="rId26"/>
    <p:sldId id="315" r:id="rId27"/>
    <p:sldId id="326" r:id="rId28"/>
    <p:sldId id="323" r:id="rId29"/>
    <p:sldId id="316" r:id="rId30"/>
    <p:sldId id="328" r:id="rId31"/>
    <p:sldId id="327" r:id="rId32"/>
    <p:sldId id="324" r:id="rId33"/>
    <p:sldId id="285" r:id="rId34"/>
    <p:sldId id="298" r:id="rId35"/>
    <p:sldId id="317" r:id="rId36"/>
    <p:sldId id="267" r:id="rId37"/>
    <p:sldId id="262" r:id="rId38"/>
    <p:sldId id="258" r:id="rId39"/>
    <p:sldId id="266" r:id="rId40"/>
    <p:sldId id="278" r:id="rId41"/>
    <p:sldId id="277" r:id="rId42"/>
  </p:sldIdLst>
  <p:sldSz cx="9144000" cy="6858000" type="screen4x3"/>
  <p:notesSz cx="6797675" cy="99282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29" autoAdjust="0"/>
  </p:normalViewPr>
  <p:slideViewPr>
    <p:cSldViewPr>
      <p:cViewPr>
        <p:scale>
          <a:sx n="75" d="100"/>
          <a:sy n="75" d="100"/>
        </p:scale>
        <p:origin x="-2664" y="-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1804D-FB83-42B3-AAE6-C498777A807A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E002B-4A09-4A61-A66D-B4DA84E45A3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150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F043B-18B7-4D62-8812-B1E7434BA528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6077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132-4AC2-44B5-859C-6D2F8B4E6DCB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4852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132-4AC2-44B5-859C-6D2F8B4E6DCB}" type="slidenum">
              <a:rPr lang="da-DK" smtClean="0"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4852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132-4AC2-44B5-859C-6D2F8B4E6DCB}" type="slidenum">
              <a:rPr lang="da-DK" smtClean="0">
                <a:solidFill>
                  <a:prstClr val="black"/>
                </a:solidFill>
              </a:rPr>
              <a:pPr/>
              <a:t>31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86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132-4AC2-44B5-859C-6D2F8B4E6DCB}" type="slidenum">
              <a:rPr lang="da-DK" smtClean="0"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5790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E8C9-3F61-4894-A4DE-83043B19E62E}" type="slidenum">
              <a:rPr lang="da-DK" smtClean="0">
                <a:solidFill>
                  <a:prstClr val="black"/>
                </a:solidFill>
              </a:rPr>
              <a:pPr/>
              <a:t>34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03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132-4AC2-44B5-859C-6D2F8B4E6DCB}" type="slidenum">
              <a:rPr lang="da-DK" smtClean="0">
                <a:solidFill>
                  <a:prstClr val="black"/>
                </a:solidFill>
              </a:rPr>
              <a:pPr/>
              <a:t>35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8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F043B-18B7-4D62-8812-B1E7434BA528}" type="slidenum">
              <a:rPr lang="da-DK" smtClean="0">
                <a:solidFill>
                  <a:prstClr val="black"/>
                </a:solidFill>
              </a:rPr>
              <a:pPr/>
              <a:t>7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8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132-4AC2-44B5-859C-6D2F8B4E6DCB}" type="slidenum">
              <a:rPr lang="da-DK" smtClean="0">
                <a:solidFill>
                  <a:prstClr val="black"/>
                </a:solidFill>
              </a:rPr>
              <a:pPr/>
              <a:t>9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8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E8C9-3F61-4894-A4DE-83043B19E62E}" type="slidenum">
              <a:rPr lang="da-DK" smtClean="0">
                <a:solidFill>
                  <a:prstClr val="black"/>
                </a:solidFill>
              </a:rPr>
              <a:pPr/>
              <a:t>10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03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132-4AC2-44B5-859C-6D2F8B4E6DCB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0644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132-4AC2-44B5-859C-6D2F8B4E6DCB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0644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9B29-6994-436E-B6C2-02B4BDA0F327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92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F043B-18B7-4D62-8812-B1E7434BA528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5222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E8C9-3F61-4894-A4DE-83043B19E62E}" type="slidenum">
              <a:rPr lang="da-DK" smtClean="0">
                <a:solidFill>
                  <a:prstClr val="black"/>
                </a:solidFill>
              </a:rPr>
              <a:pPr/>
              <a:t>27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0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314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0173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593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74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550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626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218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38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917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859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653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AF606-C38D-40DA-A716-3D661F50A198}" type="datetimeFigureOut">
              <a:rPr lang="da-DK" smtClean="0"/>
              <a:t>24-01-2020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9691F-563F-4B3B-A2BA-78B2F8DD3F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56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3.svg"/><Relationship Id="rId5" Type="http://schemas.microsoft.com/office/2007/relationships/hdphoto" Target="../media/hdphoto1.wdp"/><Relationship Id="rId15" Type="http://schemas.openxmlformats.org/officeDocument/2006/relationships/image" Target="../media/image35.jpeg"/><Relationship Id="rId10" Type="http://schemas.openxmlformats.org/officeDocument/2006/relationships/image" Target="../media/image31.png"/><Relationship Id="rId19" Type="http://schemas.openxmlformats.org/officeDocument/2006/relationships/hyperlink" Target="https://youtu.be/NBA6zej-Y2A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11.sv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12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google.dk/url?sa=i&amp;rct=j&amp;q=&amp;esrc=s&amp;source=images&amp;cd=&amp;cad=rja&amp;uact=8&amp;ved=0ahUKEwiZut_Vr97YAhURLFAKHV2zBMwQjRwIBw&amp;url=https://griffsgraphs.wordpress.com/2012/07/02/human-disease-network/&amp;psig=AOvVaw0SD2XLdVk-_9drxxEUp3N4&amp;ust=151625700114623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hyperlink" Target="https://www.google.dk/url?sa=i&amp;rct=j&amp;q=&amp;esrc=s&amp;source=images&amp;cd=&amp;cad=rja&amp;uact=8&amp;ved=0ahUKEwjx95DljtnYAhUGUlAKHSe3D94QjRwIBw&amp;url=https://www.techspot.com/news/58298-facebook-may-join-apple-google-in-healthcare-industry.html&amp;psig=AOvVaw0EdXxuCpS5OtfVEBbdYu-l&amp;ust=151607631587937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143000"/>
          </a:xfrm>
        </p:spPr>
        <p:txBody>
          <a:bodyPr/>
          <a:lstStyle/>
          <a:p>
            <a:r>
              <a:rPr lang="da-DK" b="1" dirty="0" smtClean="0"/>
              <a:t>Algoritmerne er klar – er vi</a:t>
            </a:r>
            <a:r>
              <a:rPr lang="da-DK" sz="6000" b="1" dirty="0" smtClean="0">
                <a:solidFill>
                  <a:srgbClr val="FF0000"/>
                </a:solidFill>
              </a:rPr>
              <a:t>!</a:t>
            </a:r>
            <a:endParaRPr lang="da-DK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1" y="2492896"/>
            <a:ext cx="5760640" cy="323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3563888" y="5838363"/>
            <a:ext cx="54986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2000" b="1" dirty="0" smtClean="0">
                <a:solidFill>
                  <a:schemeClr val="bg1">
                    <a:lumMod val="50000"/>
                  </a:schemeClr>
                </a:solidFill>
              </a:rPr>
              <a:t>LVS Årsmøde 2020</a:t>
            </a:r>
            <a:endParaRPr lang="da-DK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da-DK" sz="2000" b="1" dirty="0" smtClean="0">
                <a:solidFill>
                  <a:schemeClr val="bg1">
                    <a:lumMod val="50000"/>
                  </a:schemeClr>
                </a:solidFill>
              </a:rPr>
              <a:t>Michel Nemery, ledende overlæge</a:t>
            </a:r>
          </a:p>
          <a:p>
            <a:pPr algn="r"/>
            <a:r>
              <a:rPr lang="da-DK" sz="2000" b="1" dirty="0" smtClean="0">
                <a:solidFill>
                  <a:schemeClr val="bg1">
                    <a:lumMod val="50000"/>
                  </a:schemeClr>
                </a:solidFill>
              </a:rPr>
              <a:t>Røntgen og Skanning, Herlev og Gentofte Hospital</a:t>
            </a:r>
            <a:endParaRPr lang="da-DK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kstboks 3"/>
          <p:cNvSpPr txBox="1"/>
          <p:nvPr/>
        </p:nvSpPr>
        <p:spPr>
          <a:xfrm>
            <a:off x="190401" y="5838363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RSNA 2019</a:t>
            </a:r>
            <a:endParaRPr lang="da-DK" dirty="0"/>
          </a:p>
        </p:txBody>
      </p:sp>
      <p:pic>
        <p:nvPicPr>
          <p:cNvPr id="7170" name="Picture 2" descr="C:\Users\michnm01\AppData\Local\Microsoft\Windows\Temporary Internet Files\Content.Outlook\11XGNXF2\20191202_115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/>
          <a:stretch/>
        </p:blipFill>
        <p:spPr bwMode="auto">
          <a:xfrm>
            <a:off x="4554908" y="2489895"/>
            <a:ext cx="50154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1547664" y="836712"/>
            <a:ext cx="521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 smtClean="0"/>
              <a:t>Selvbetjenings CT-skanner</a:t>
            </a:r>
            <a:endParaRPr lang="da-DK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152430" cy="40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4427984" y="1844824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boks 7"/>
          <p:cNvSpPr txBox="1"/>
          <p:nvPr/>
        </p:nvSpPr>
        <p:spPr>
          <a:xfrm>
            <a:off x="3224547" y="5970824"/>
            <a:ext cx="4899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Innovationsenheden HGH, </a:t>
            </a:r>
            <a:r>
              <a:rPr lang="da-DK" sz="2400" dirty="0" err="1" smtClean="0"/>
              <a:t>Cocreation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40714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Mobil DR - Fuji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8434" name="Picture 2" descr="C:\Users\michnm01\AppData\Local\Microsoft\Windows\Temporary Internet Files\Content.Outlook\11XGNXF2\20191201_1439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/>
          <a:stretch/>
        </p:blipFill>
        <p:spPr bwMode="auto">
          <a:xfrm>
            <a:off x="683568" y="1556792"/>
            <a:ext cx="79304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268760"/>
            <a:ext cx="315393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5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FDA-godkendte algoritmer 2019</a:t>
            </a:r>
            <a:endParaRPr lang="da-D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27584"/>
            <a:ext cx="5678295" cy="487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7380312" y="1196752"/>
            <a:ext cx="15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p</a:t>
            </a:r>
            <a:r>
              <a:rPr lang="da-DK" sz="2400" dirty="0" smtClean="0"/>
              <a:t>r. speciale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3513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8520" y="773832"/>
            <a:ext cx="8496944" cy="1143000"/>
          </a:xfrm>
        </p:spPr>
        <p:txBody>
          <a:bodyPr>
            <a:normAutofit/>
          </a:bodyPr>
          <a:lstStyle/>
          <a:p>
            <a:r>
              <a:rPr lang="da-DK" dirty="0" err="1" smtClean="0"/>
              <a:t>BoneXpert</a:t>
            </a:r>
            <a:r>
              <a:rPr lang="da-DK" dirty="0" smtClean="0"/>
              <a:t>      </a:t>
            </a:r>
            <a:r>
              <a:rPr lang="da-DK" dirty="0" err="1" smtClean="0"/>
              <a:t>SyngoVia</a:t>
            </a:r>
            <a:r>
              <a:rPr lang="da-DK" dirty="0" smtClean="0"/>
              <a:t>	      Watson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9" y="1916832"/>
            <a:ext cx="243788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8462" r="13180"/>
          <a:stretch/>
        </p:blipFill>
        <p:spPr bwMode="auto">
          <a:xfrm>
            <a:off x="3059832" y="1916832"/>
            <a:ext cx="266429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876770" y="6453336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Visiana</a:t>
            </a:r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3019854" y="6452764"/>
            <a:ext cx="290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Siemens </a:t>
            </a:r>
            <a:r>
              <a:rPr lang="da-DK" dirty="0" err="1" smtClean="0"/>
              <a:t>Healthineers</a:t>
            </a:r>
            <a:r>
              <a:rPr lang="da-DK" dirty="0" smtClean="0"/>
              <a:t> (VB20)</a:t>
            </a:r>
            <a:endParaRPr lang="da-DK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12160" y="1916832"/>
            <a:ext cx="2836475" cy="45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7153306" y="6457893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IBM</a:t>
            </a:r>
            <a:endParaRPr lang="da-DK" dirty="0"/>
          </a:p>
        </p:txBody>
      </p:sp>
      <p:sp>
        <p:nvSpPr>
          <p:cNvPr id="8" name="Tekstboks 7"/>
          <p:cNvSpPr txBox="1"/>
          <p:nvPr/>
        </p:nvSpPr>
        <p:spPr>
          <a:xfrm>
            <a:off x="2603768" y="315008"/>
            <a:ext cx="6054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 smtClean="0">
                <a:solidFill>
                  <a:srgbClr val="0070C0"/>
                </a:solidFill>
              </a:rPr>
              <a:t>Kunstig Intelligens </a:t>
            </a:r>
            <a:r>
              <a:rPr lang="da-DK" sz="3600" dirty="0" smtClean="0">
                <a:solidFill>
                  <a:srgbClr val="0070C0"/>
                </a:solidFill>
              </a:rPr>
              <a:t>HGH 240120</a:t>
            </a:r>
            <a:endParaRPr lang="da-DK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rrow: Pentagon 52">
            <a:extLst>
              <a:ext uri="{FF2B5EF4-FFF2-40B4-BE49-F238E27FC236}">
                <a16:creationId xmlns:a16="http://schemas.microsoft.com/office/drawing/2014/main" xmlns="" id="{371D209E-1CE5-44EC-B73B-5B4FA0FD1678}"/>
              </a:ext>
            </a:extLst>
          </p:cNvPr>
          <p:cNvSpPr/>
          <p:nvPr/>
        </p:nvSpPr>
        <p:spPr>
          <a:xfrm>
            <a:off x="267593" y="2060287"/>
            <a:ext cx="3099062" cy="1685083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xmlns="" id="{C2384FA3-2350-4C6B-BF05-7D24B2B8E418}"/>
              </a:ext>
            </a:extLst>
          </p:cNvPr>
          <p:cNvSpPr/>
          <p:nvPr/>
        </p:nvSpPr>
        <p:spPr>
          <a:xfrm>
            <a:off x="3048184" y="2060286"/>
            <a:ext cx="3545141" cy="1685083"/>
          </a:xfrm>
          <a:prstGeom prst="chevro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27A56D0-A89F-4D1E-BC64-C6929F2A743D}"/>
              </a:ext>
            </a:extLst>
          </p:cNvPr>
          <p:cNvSpPr/>
          <p:nvPr/>
        </p:nvSpPr>
        <p:spPr>
          <a:xfrm>
            <a:off x="38891" y="4168255"/>
            <a:ext cx="2104640" cy="24157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309FABE-F816-4C03-BEBA-DB22166BB5BE}"/>
              </a:ext>
            </a:extLst>
          </p:cNvPr>
          <p:cNvGrpSpPr/>
          <p:nvPr/>
        </p:nvGrpSpPr>
        <p:grpSpPr>
          <a:xfrm>
            <a:off x="2832902" y="-98842"/>
            <a:ext cx="2789415" cy="1438289"/>
            <a:chOff x="3971140" y="308181"/>
            <a:chExt cx="2933690" cy="113451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4E2925B3-8206-464B-B638-68E694FEF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971140" y="308181"/>
              <a:ext cx="2800350" cy="9048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3AB8B1B-4E48-47FC-9418-203CE80CDB76}"/>
                </a:ext>
              </a:extLst>
            </p:cNvPr>
            <p:cNvSpPr txBox="1"/>
            <p:nvPr/>
          </p:nvSpPr>
          <p:spPr>
            <a:xfrm>
              <a:off x="4665643" y="714376"/>
              <a:ext cx="2239187" cy="728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accent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Apollo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F7F1EE-2B68-4B67-ACC9-28DE3EC55689}"/>
              </a:ext>
            </a:extLst>
          </p:cNvPr>
          <p:cNvSpPr txBox="1"/>
          <p:nvPr/>
        </p:nvSpPr>
        <p:spPr>
          <a:xfrm>
            <a:off x="400304" y="2315565"/>
            <a:ext cx="2522608" cy="1305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Increasing </a:t>
            </a:r>
            <a:r>
              <a:rPr lang="en-US" sz="1800" dirty="0"/>
              <a:t>diagnostic imaging </a:t>
            </a:r>
            <a:r>
              <a:rPr lang="en-US" sz="1800" b="1" dirty="0">
                <a:solidFill>
                  <a:schemeClr val="accent1"/>
                </a:solidFill>
              </a:rPr>
              <a:t>cost and liability </a:t>
            </a:r>
            <a:r>
              <a:rPr lang="en-US" sz="1800" dirty="0"/>
              <a:t>driven by overwhelming demand and </a:t>
            </a:r>
            <a:r>
              <a:rPr lang="en-US" sz="1800" b="1" dirty="0">
                <a:solidFill>
                  <a:schemeClr val="accent1"/>
                </a:solidFill>
              </a:rPr>
              <a:t>scarcity of radiologists</a:t>
            </a:r>
            <a:endParaRPr 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24BBF5C-1528-43B1-8DB0-F088D19EA35A}"/>
              </a:ext>
            </a:extLst>
          </p:cNvPr>
          <p:cNvSpPr txBox="1">
            <a:spLocks/>
          </p:cNvSpPr>
          <p:nvPr/>
        </p:nvSpPr>
        <p:spPr>
          <a:xfrm>
            <a:off x="3651506" y="2181852"/>
            <a:ext cx="2522608" cy="1500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1"/>
                </a:solidFill>
              </a:rPr>
              <a:t>Faster safer throughput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with Cerebriu’s disrupting AI solution providing </a:t>
            </a:r>
            <a:r>
              <a:rPr lang="en-US" sz="1800" b="1" dirty="0">
                <a:solidFill>
                  <a:schemeClr val="accent1"/>
                </a:solidFill>
              </a:rPr>
              <a:t>clinical decision support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immediately during diagnostic examination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6F96B6D-BCAF-4EA6-ADDD-9DB4FB352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5" t="12494" r="4651" b="27006"/>
          <a:stretch/>
        </p:blipFill>
        <p:spPr bwMode="auto">
          <a:xfrm>
            <a:off x="6777858" y="2049892"/>
            <a:ext cx="2131996" cy="1695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DEA189-5F43-484C-9433-2A45174E170B}"/>
              </a:ext>
            </a:extLst>
          </p:cNvPr>
          <p:cNvSpPr txBox="1"/>
          <p:nvPr/>
        </p:nvSpPr>
        <p:spPr>
          <a:xfrm>
            <a:off x="254660" y="-108274"/>
            <a:ext cx="2041755" cy="1997470"/>
          </a:xfrm>
          <a:prstGeom prst="rect">
            <a:avLst/>
          </a:prstGeom>
          <a:ln w="3175">
            <a:noFill/>
            <a:miter lim="400000"/>
          </a:ln>
        </p:spPr>
        <p:txBody>
          <a:bodyPr wrap="square" lIns="38100" tIns="38100" rIns="38100" bIns="38100" anchor="b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1" u="none" strike="noStrike" cap="none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Faster Safer Throughput with Diagnostic Workflow </a:t>
            </a:r>
            <a:r>
              <a:rPr lang="da-DK" dirty="0"/>
              <a:t>AI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6E54A78A-7AC2-4FDD-B9A2-3F9E9A65C0AD}"/>
              </a:ext>
            </a:extLst>
          </p:cNvPr>
          <p:cNvGrpSpPr/>
          <p:nvPr/>
        </p:nvGrpSpPr>
        <p:grpSpPr>
          <a:xfrm>
            <a:off x="2206614" y="4176238"/>
            <a:ext cx="6703239" cy="2415745"/>
            <a:chOff x="2942152" y="4176237"/>
            <a:chExt cx="8937652" cy="241574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D50BA4E-5398-4205-A021-F32793FF85F0}"/>
                </a:ext>
              </a:extLst>
            </p:cNvPr>
            <p:cNvSpPr/>
            <p:nvPr/>
          </p:nvSpPr>
          <p:spPr>
            <a:xfrm>
              <a:off x="2942152" y="4176237"/>
              <a:ext cx="8937652" cy="24157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61F1C40-D0E9-4B1E-A0B6-8821F4D69E40}"/>
                </a:ext>
              </a:extLst>
            </p:cNvPr>
            <p:cNvSpPr/>
            <p:nvPr/>
          </p:nvSpPr>
          <p:spPr>
            <a:xfrm>
              <a:off x="9887791" y="4179857"/>
              <a:ext cx="1848079" cy="3693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Applications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A5A790E-E388-4846-BEAB-ED4B0C2A1481}"/>
                </a:ext>
              </a:extLst>
            </p:cNvPr>
            <p:cNvSpPr txBox="1"/>
            <p:nvPr/>
          </p:nvSpPr>
          <p:spPr>
            <a:xfrm>
              <a:off x="10014730" y="5131218"/>
              <a:ext cx="1780966" cy="402293"/>
            </a:xfrm>
            <a:prstGeom prst="rect">
              <a:avLst/>
            </a:prstGeom>
            <a:noFill/>
            <a:effectLst/>
          </p:spPr>
          <p:txBody>
            <a:bodyPr wrap="square" anchor="ctr">
              <a:noAutofit/>
            </a:bodyPr>
            <a:lstStyle>
              <a:defPPr>
                <a:defRPr lang="da-DK"/>
              </a:defPPr>
              <a:lvl1pPr algn="just" defTabSz="457200">
                <a:spcBef>
                  <a:spcPts val="300"/>
                </a:spcBef>
                <a:buSzPct val="75000"/>
                <a:defRPr sz="800" b="1">
                  <a:solidFill>
                    <a:srgbClr val="5358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100" b="0" dirty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Brain MRI </a:t>
              </a:r>
              <a:r>
                <a:rPr lang="en-US" sz="1100" dirty="0">
                  <a:solidFill>
                    <a:schemeClr val="accent1"/>
                  </a:solidFill>
                  <a:latin typeface="+mn-lt"/>
                </a:rPr>
                <a:t>Infarcts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2027849-3786-4163-A96B-C35E10E0E45C}"/>
                </a:ext>
              </a:extLst>
            </p:cNvPr>
            <p:cNvSpPr txBox="1"/>
            <p:nvPr/>
          </p:nvSpPr>
          <p:spPr>
            <a:xfrm>
              <a:off x="10014728" y="5368095"/>
              <a:ext cx="1780966" cy="402293"/>
            </a:xfrm>
            <a:prstGeom prst="rect">
              <a:avLst/>
            </a:prstGeom>
            <a:noFill/>
            <a:effectLst/>
          </p:spPr>
          <p:txBody>
            <a:bodyPr wrap="square" anchor="ctr">
              <a:noAutofit/>
            </a:bodyPr>
            <a:lstStyle>
              <a:defPPr>
                <a:defRPr lang="da-DK"/>
              </a:defPPr>
              <a:lvl1pPr algn="just" defTabSz="457200">
                <a:spcBef>
                  <a:spcPts val="300"/>
                </a:spcBef>
                <a:buSzPct val="75000"/>
                <a:defRPr sz="800" b="1">
                  <a:solidFill>
                    <a:srgbClr val="5358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100" b="0" dirty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Brain MRI </a:t>
              </a:r>
              <a:r>
                <a:rPr lang="en-US" sz="1100" dirty="0">
                  <a:solidFill>
                    <a:schemeClr val="accent1"/>
                  </a:solidFill>
                  <a:latin typeface="+mn-lt"/>
                </a:rPr>
                <a:t>Tumors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50467D6-8F41-4FBF-BE76-15E1EEF37912}"/>
                </a:ext>
              </a:extLst>
            </p:cNvPr>
            <p:cNvSpPr txBox="1"/>
            <p:nvPr/>
          </p:nvSpPr>
          <p:spPr>
            <a:xfrm>
              <a:off x="10014728" y="5604972"/>
              <a:ext cx="1780966" cy="402293"/>
            </a:xfrm>
            <a:prstGeom prst="rect">
              <a:avLst/>
            </a:prstGeom>
            <a:noFill/>
            <a:effectLst/>
          </p:spPr>
          <p:txBody>
            <a:bodyPr wrap="square" anchor="ctr">
              <a:noAutofit/>
            </a:bodyPr>
            <a:lstStyle>
              <a:defPPr>
                <a:defRPr lang="da-DK"/>
              </a:defPPr>
              <a:lvl1pPr algn="just" defTabSz="457200">
                <a:spcBef>
                  <a:spcPts val="300"/>
                </a:spcBef>
                <a:buSzPct val="75000"/>
                <a:defRPr sz="800" b="1">
                  <a:solidFill>
                    <a:srgbClr val="5358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100" b="0" dirty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Brain MRI </a:t>
              </a:r>
              <a:r>
                <a:rPr lang="en-US" sz="1100" dirty="0">
                  <a:solidFill>
                    <a:schemeClr val="accent1"/>
                  </a:solidFill>
                  <a:latin typeface="+mn-lt"/>
                </a:rPr>
                <a:t>Hemorrhages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716D15A-6F9B-4571-B1D4-ABFC75C5F00C}"/>
                </a:ext>
              </a:extLst>
            </p:cNvPr>
            <p:cNvSpPr txBox="1"/>
            <p:nvPr/>
          </p:nvSpPr>
          <p:spPr>
            <a:xfrm>
              <a:off x="3024996" y="5160062"/>
              <a:ext cx="2160000" cy="1401300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t">
              <a:no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Smart Protocol </a:t>
              </a:r>
            </a:p>
            <a:p>
              <a:pPr>
                <a:spcBef>
                  <a:spcPts val="600"/>
                </a:spcBef>
              </a:pP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(pat. pending) to </a:t>
              </a:r>
              <a:r>
                <a:rPr lang="en-US" sz="1100" b="1" dirty="0">
                  <a:solidFill>
                    <a:schemeClr val="accent1"/>
                  </a:solidFill>
                </a:rPr>
                <a:t>significantly reduce scan time </a:t>
              </a: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and</a:t>
              </a:r>
              <a:r>
                <a:rPr lang="en-US" sz="1100" b="1" dirty="0">
                  <a:solidFill>
                    <a:schemeClr val="accent1"/>
                  </a:solidFill>
                </a:rPr>
                <a:t> data</a:t>
              </a: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, providing protocol decision support within 60 secs during image acquisition based on clinical findings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AF6CAE9-8A90-4967-82AA-4B570836EDDF}"/>
                </a:ext>
              </a:extLst>
            </p:cNvPr>
            <p:cNvSpPr txBox="1"/>
            <p:nvPr/>
          </p:nvSpPr>
          <p:spPr>
            <a:xfrm>
              <a:off x="5235685" y="5160062"/>
              <a:ext cx="2160000" cy="141170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t">
              <a:no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Triage Advisory </a:t>
              </a:r>
            </a:p>
            <a:p>
              <a:pPr>
                <a:spcBef>
                  <a:spcPts val="600"/>
                </a:spcBef>
              </a:pP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To</a:t>
              </a:r>
              <a:r>
                <a:rPr lang="en-US" sz="1100" b="1" dirty="0">
                  <a:solidFill>
                    <a:schemeClr val="accent1"/>
                  </a:solidFill>
                </a:rPr>
                <a:t> improve logistics </a:t>
              </a: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and</a:t>
              </a:r>
              <a:r>
                <a:rPr lang="en-US" sz="1100" b="1" dirty="0">
                  <a:solidFill>
                    <a:schemeClr val="accent1"/>
                  </a:solidFill>
                </a:rPr>
                <a:t> reduce unnecessary admissions</a:t>
              </a: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, providing triage decision support during image acquisition based on clinical findings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1DC6C48-D0A3-401D-AA53-0620702B6948}"/>
                </a:ext>
              </a:extLst>
            </p:cNvPr>
            <p:cNvSpPr txBox="1"/>
            <p:nvPr/>
          </p:nvSpPr>
          <p:spPr>
            <a:xfrm>
              <a:off x="7440049" y="5160062"/>
              <a:ext cx="2160000" cy="141170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t">
              <a:no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Image Reporter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To </a:t>
              </a:r>
              <a:r>
                <a:rPr lang="en-US" sz="1100" b="1" dirty="0">
                  <a:solidFill>
                    <a:schemeClr val="accent1"/>
                  </a:solidFill>
                </a:rPr>
                <a:t>verify pathology </a:t>
              </a: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and</a:t>
              </a:r>
              <a:r>
                <a:rPr lang="en-US" sz="1100" b="1" dirty="0">
                  <a:solidFill>
                    <a:schemeClr val="accent1"/>
                  </a:solidFill>
                </a:rPr>
                <a:t> accelerate reporting</a:t>
              </a:r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, providing visualized mark-up of regions of interest during scan and later in PACS</a:t>
              </a:r>
            </a:p>
          </p:txBody>
        </p:sp>
        <p:pic>
          <p:nvPicPr>
            <p:cNvPr id="23" name="Graphic 22" descr="Decision chart">
              <a:extLst>
                <a:ext uri="{FF2B5EF4-FFF2-40B4-BE49-F238E27FC236}">
                  <a16:creationId xmlns:a16="http://schemas.microsoft.com/office/drawing/2014/main" xmlns="" id="{3DF28967-5828-4C4E-9BCF-BF7E05CF3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451397" y="4432563"/>
              <a:ext cx="817301" cy="754624"/>
            </a:xfrm>
            <a:prstGeom prst="rect">
              <a:avLst/>
            </a:prstGeom>
          </p:spPr>
        </p:pic>
        <p:pic>
          <p:nvPicPr>
            <p:cNvPr id="24" name="Graphic 23" descr="Warning">
              <a:extLst>
                <a:ext uri="{FF2B5EF4-FFF2-40B4-BE49-F238E27FC236}">
                  <a16:creationId xmlns:a16="http://schemas.microsoft.com/office/drawing/2014/main" xmlns="" id="{2223F4BD-14F0-4BFF-99B4-7EF82E4D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662434" y="4432563"/>
              <a:ext cx="817301" cy="754624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64EDC89E-4E52-436B-86D7-47E0BDE2488B}"/>
                </a:ext>
              </a:extLst>
            </p:cNvPr>
            <p:cNvGrpSpPr/>
            <p:nvPr/>
          </p:nvGrpSpPr>
          <p:grpSpPr>
            <a:xfrm>
              <a:off x="7816535" y="4432563"/>
              <a:ext cx="817301" cy="754624"/>
              <a:chOff x="6485052" y="2494826"/>
              <a:chExt cx="659498" cy="608923"/>
            </a:xfrm>
          </p:grpSpPr>
          <p:pic>
            <p:nvPicPr>
              <p:cNvPr id="26" name="Graphic 25" descr="Brain">
                <a:extLst>
                  <a:ext uri="{FF2B5EF4-FFF2-40B4-BE49-F238E27FC236}">
                    <a16:creationId xmlns:a16="http://schemas.microsoft.com/office/drawing/2014/main" xmlns="" id="{4D06F113-6D98-4252-A7DC-36C88D59A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485052" y="2494826"/>
                <a:ext cx="659498" cy="608923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A8020516-085E-46EC-8716-CD0EC1AC2B91}"/>
                  </a:ext>
                </a:extLst>
              </p:cNvPr>
              <p:cNvSpPr/>
              <p:nvPr/>
            </p:nvSpPr>
            <p:spPr>
              <a:xfrm>
                <a:off x="6830212" y="2739025"/>
                <a:ext cx="119448" cy="12586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pic>
          <p:nvPicPr>
            <p:cNvPr id="28" name="Graphic 27" descr="Brain">
              <a:extLst>
                <a:ext uri="{FF2B5EF4-FFF2-40B4-BE49-F238E27FC236}">
                  <a16:creationId xmlns:a16="http://schemas.microsoft.com/office/drawing/2014/main" xmlns="" id="{E61482D2-5DD0-4C76-9507-58589C90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385100" y="4432563"/>
              <a:ext cx="817301" cy="75462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8AA75E2-F977-4D28-83C0-A194BC1F3ADD}"/>
                </a:ext>
              </a:extLst>
            </p:cNvPr>
            <p:cNvSpPr/>
            <p:nvPr/>
          </p:nvSpPr>
          <p:spPr>
            <a:xfrm>
              <a:off x="3009616" y="4176237"/>
              <a:ext cx="664122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Key Features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981365CC-8977-4066-9ABB-04D0FAE94633}"/>
                </a:ext>
              </a:extLst>
            </p:cNvPr>
            <p:cNvCxnSpPr>
              <a:cxnSpLocks/>
            </p:cNvCxnSpPr>
            <p:nvPr/>
          </p:nvCxnSpPr>
          <p:spPr>
            <a:xfrm>
              <a:off x="9763061" y="4268973"/>
              <a:ext cx="0" cy="22120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067154DA-0771-402C-877C-B5FF790B617B}"/>
                </a:ext>
              </a:extLst>
            </p:cNvPr>
            <p:cNvSpPr txBox="1"/>
            <p:nvPr/>
          </p:nvSpPr>
          <p:spPr>
            <a:xfrm>
              <a:off x="10014728" y="5841849"/>
              <a:ext cx="1780966" cy="402293"/>
            </a:xfrm>
            <a:prstGeom prst="rect">
              <a:avLst/>
            </a:prstGeom>
            <a:noFill/>
            <a:effectLst/>
          </p:spPr>
          <p:txBody>
            <a:bodyPr wrap="square" anchor="ctr">
              <a:noAutofit/>
            </a:bodyPr>
            <a:lstStyle>
              <a:defPPr>
                <a:defRPr lang="da-DK"/>
              </a:defPPr>
              <a:lvl1pPr algn="just" defTabSz="457200">
                <a:spcBef>
                  <a:spcPts val="300"/>
                </a:spcBef>
                <a:buSzPct val="75000"/>
                <a:defRPr sz="800" b="1">
                  <a:solidFill>
                    <a:srgbClr val="5358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100" b="0" dirty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Brain MRI </a:t>
              </a:r>
              <a:r>
                <a:rPr lang="en-US" sz="1100" dirty="0">
                  <a:solidFill>
                    <a:schemeClr val="accent1"/>
                  </a:solidFill>
                  <a:latin typeface="+mn-lt"/>
                </a:rPr>
                <a:t>Edema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D64D87C-C18A-467A-85FA-6466ED4E6C41}"/>
                </a:ext>
              </a:extLst>
            </p:cNvPr>
            <p:cNvSpPr txBox="1"/>
            <p:nvPr/>
          </p:nvSpPr>
          <p:spPr>
            <a:xfrm>
              <a:off x="10014728" y="6078725"/>
              <a:ext cx="1780966" cy="402293"/>
            </a:xfrm>
            <a:prstGeom prst="rect">
              <a:avLst/>
            </a:prstGeom>
            <a:noFill/>
            <a:effectLst/>
          </p:spPr>
          <p:txBody>
            <a:bodyPr wrap="square" anchor="ctr">
              <a:noAutofit/>
            </a:bodyPr>
            <a:lstStyle>
              <a:defPPr>
                <a:defRPr lang="da-DK"/>
              </a:defPPr>
              <a:lvl1pPr algn="just" defTabSz="457200">
                <a:spcBef>
                  <a:spcPts val="300"/>
                </a:spcBef>
                <a:buSzPct val="75000"/>
                <a:defRPr sz="800" b="1">
                  <a:solidFill>
                    <a:srgbClr val="53585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/>
              <a:r>
                <a:rPr lang="en-US" sz="1100" b="0" dirty="0">
                  <a:solidFill>
                    <a:schemeClr val="bg2">
                      <a:lumMod val="25000"/>
                    </a:schemeClr>
                  </a:solidFill>
                  <a:latin typeface="+mn-lt"/>
                </a:rPr>
                <a:t>Brain MRI </a:t>
              </a:r>
              <a:r>
                <a:rPr lang="en-US" sz="1100" dirty="0">
                  <a:solidFill>
                    <a:schemeClr val="accent1"/>
                  </a:solidFill>
                  <a:latin typeface="+mn-lt"/>
                </a:rPr>
                <a:t>Midline Shift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77254D3-8055-44C7-BE43-CC51B312785E}"/>
              </a:ext>
            </a:extLst>
          </p:cNvPr>
          <p:cNvGrpSpPr/>
          <p:nvPr/>
        </p:nvGrpSpPr>
        <p:grpSpPr>
          <a:xfrm>
            <a:off x="6807360" y="161083"/>
            <a:ext cx="2102493" cy="1310098"/>
            <a:chOff x="121337" y="7942632"/>
            <a:chExt cx="2803324" cy="13100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BADB687E-A246-4326-8343-062194F8E2F3}"/>
                </a:ext>
              </a:extLst>
            </p:cNvPr>
            <p:cNvSpPr/>
            <p:nvPr/>
          </p:nvSpPr>
          <p:spPr>
            <a:xfrm>
              <a:off x="290381" y="8113957"/>
              <a:ext cx="2634280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i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</a:rPr>
                <a:t>... you grasp the real clinical issues with your approach, team and technology.</a:t>
              </a:r>
            </a:p>
            <a:p>
              <a:pPr algn="r">
                <a:spcBef>
                  <a:spcPts val="60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</a:rPr>
                <a:t>Dr. Ole Graumann, Head of Radiology Research &amp; Innovation at Odense University Hospital, Denmark</a:t>
              </a:r>
              <a:endParaRPr lang="da-DK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3671787-BBD5-4203-8FDE-53D3B1FE07F6}"/>
                </a:ext>
              </a:extLst>
            </p:cNvPr>
            <p:cNvSpPr txBox="1"/>
            <p:nvPr/>
          </p:nvSpPr>
          <p:spPr>
            <a:xfrm>
              <a:off x="121337" y="7942632"/>
              <a:ext cx="226169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+mn-lt"/>
                </a:rPr>
                <a:t>“</a:t>
              </a:r>
              <a:endParaRPr lang="en-US" sz="24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7F5A4308-27EE-44C8-B6EF-09BA1821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3" y="5262761"/>
            <a:ext cx="1129198" cy="35130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37" name="Picture 8" descr="Billedresultat for odense university hospital logo">
            <a:extLst>
              <a:ext uri="{FF2B5EF4-FFF2-40B4-BE49-F238E27FC236}">
                <a16:creationId xmlns:a16="http://schemas.microsoft.com/office/drawing/2014/main" xmlns="" id="{67FAC704-5B2A-4200-84DF-32A8C1126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24" b="18175"/>
          <a:stretch/>
        </p:blipFill>
        <p:spPr bwMode="auto">
          <a:xfrm>
            <a:off x="1318318" y="4340276"/>
            <a:ext cx="750143" cy="643125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8DAF991-1390-4543-B961-C5231AC5A04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92" y="4340275"/>
            <a:ext cx="1007945" cy="29108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39" name="Picture 6" descr="Billedresultat for herlev gentofte hospital">
            <a:extLst>
              <a:ext uri="{FF2B5EF4-FFF2-40B4-BE49-F238E27FC236}">
                <a16:creationId xmlns:a16="http://schemas.microsoft.com/office/drawing/2014/main" xmlns="" id="{801DC079-BB29-4DE2-AEC7-D3A25095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42" y="4710165"/>
            <a:ext cx="848762" cy="272899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0" name="Picture 2" descr="Master health checkup, Lab Test &amp; Radiology - Medall">
            <a:extLst>
              <a:ext uri="{FF2B5EF4-FFF2-40B4-BE49-F238E27FC236}">
                <a16:creationId xmlns:a16="http://schemas.microsoft.com/office/drawing/2014/main" xmlns="" id="{25ADC1AF-8B0A-4DF1-A627-BA49B280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97" y="5808229"/>
            <a:ext cx="422959" cy="321525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DE8954DD-AC3F-4DBB-8411-37D65E816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7" b="23235"/>
          <a:stretch/>
        </p:blipFill>
        <p:spPr bwMode="auto">
          <a:xfrm>
            <a:off x="889466" y="5843335"/>
            <a:ext cx="772142" cy="2773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4C9B097-82A5-4B46-AC91-BB15B4995697}"/>
              </a:ext>
            </a:extLst>
          </p:cNvPr>
          <p:cNvSpPr txBox="1"/>
          <p:nvPr/>
        </p:nvSpPr>
        <p:spPr>
          <a:xfrm rot="16200000">
            <a:off x="-158907" y="4577404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latin typeface="+mn-lt"/>
              </a:rPr>
              <a:t>Nordics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3A04817-C130-4343-AEDC-33CFEBEA9546}"/>
              </a:ext>
            </a:extLst>
          </p:cNvPr>
          <p:cNvSpPr txBox="1"/>
          <p:nvPr/>
        </p:nvSpPr>
        <p:spPr>
          <a:xfrm rot="16200000">
            <a:off x="-199783" y="5333559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latin typeface="+mn-lt"/>
              </a:rPr>
              <a:t>Germany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0BCBA43-6413-4411-B699-C31CF201C5C2}"/>
              </a:ext>
            </a:extLst>
          </p:cNvPr>
          <p:cNvSpPr txBox="1"/>
          <p:nvPr/>
        </p:nvSpPr>
        <p:spPr>
          <a:xfrm rot="16200000">
            <a:off x="-89175" y="6075884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latin typeface="+mn-lt"/>
              </a:rPr>
              <a:t>India</a:t>
            </a:r>
          </a:p>
        </p:txBody>
      </p:sp>
      <p:sp>
        <p:nvSpPr>
          <p:cNvPr id="45" name="Shape 121">
            <a:extLst>
              <a:ext uri="{FF2B5EF4-FFF2-40B4-BE49-F238E27FC236}">
                <a16:creationId xmlns:a16="http://schemas.microsoft.com/office/drawing/2014/main" xmlns="" id="{C6D7D1F1-22F9-4523-BEF9-1D967E03D8AA}"/>
              </a:ext>
            </a:extLst>
          </p:cNvPr>
          <p:cNvSpPr/>
          <p:nvPr/>
        </p:nvSpPr>
        <p:spPr>
          <a:xfrm>
            <a:off x="223731" y="6373638"/>
            <a:ext cx="1563248" cy="215444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Affiliations for identification only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1FCA5F62-3555-40DD-AF12-3CA31EB43E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4383" y="6224675"/>
            <a:ext cx="981966" cy="119366"/>
          </a:xfrm>
          <a:prstGeom prst="rect">
            <a:avLst/>
          </a:prstGeom>
          <a:noFill/>
          <a:effectLst/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57C6C9AE-2C2F-46F1-863C-97010A6C81C1}"/>
              </a:ext>
            </a:extLst>
          </p:cNvPr>
          <p:cNvCxnSpPr>
            <a:cxnSpLocks/>
          </p:cNvCxnSpPr>
          <p:nvPr/>
        </p:nvCxnSpPr>
        <p:spPr>
          <a:xfrm>
            <a:off x="153115" y="96704"/>
            <a:ext cx="0" cy="171547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hape 121">
            <a:extLst>
              <a:ext uri="{FF2B5EF4-FFF2-40B4-BE49-F238E27FC236}">
                <a16:creationId xmlns:a16="http://schemas.microsoft.com/office/drawing/2014/main" xmlns="" id="{BD104555-794E-49F3-8BBC-7BFBEE4B5661}"/>
              </a:ext>
            </a:extLst>
          </p:cNvPr>
          <p:cNvSpPr/>
          <p:nvPr/>
        </p:nvSpPr>
        <p:spPr>
          <a:xfrm>
            <a:off x="6721861" y="3757798"/>
            <a:ext cx="2249651" cy="338554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Live test at </a:t>
            </a:r>
            <a:r>
              <a:rPr lang="en-US" sz="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Herlev</a:t>
            </a:r>
            <a:r>
              <a:rPr lang="en-US" sz="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Gentofte Hospital, response within 60 sec’s.</a:t>
            </a:r>
          </a:p>
        </p:txBody>
      </p:sp>
      <p:pic>
        <p:nvPicPr>
          <p:cNvPr id="56" name="Picture 8" descr="Billedresultat for youtube icon vector">
            <a:hlinkClick r:id="rId19"/>
            <a:extLst>
              <a:ext uri="{FF2B5EF4-FFF2-40B4-BE49-F238E27FC236}">
                <a16:creationId xmlns:a16="http://schemas.microsoft.com/office/drawing/2014/main" xmlns="" id="{1CBD44F6-007B-4ED1-91F7-3BB29BBAC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031" y="94968"/>
            <a:ext cx="184543" cy="1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Shape 121">
            <a:extLst>
              <a:ext uri="{FF2B5EF4-FFF2-40B4-BE49-F238E27FC236}">
                <a16:creationId xmlns:a16="http://schemas.microsoft.com/office/drawing/2014/main" xmlns="" id="{A38D3AA0-0F70-4C2B-9A7E-F5BD49DA708D}"/>
              </a:ext>
            </a:extLst>
          </p:cNvPr>
          <p:cNvSpPr/>
          <p:nvPr/>
        </p:nvSpPr>
        <p:spPr>
          <a:xfrm>
            <a:off x="316080" y="2049891"/>
            <a:ext cx="598241" cy="215444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PROBLEM</a:t>
            </a:r>
          </a:p>
        </p:txBody>
      </p:sp>
      <p:sp>
        <p:nvSpPr>
          <p:cNvPr id="58" name="Shape 121">
            <a:extLst>
              <a:ext uri="{FF2B5EF4-FFF2-40B4-BE49-F238E27FC236}">
                <a16:creationId xmlns:a16="http://schemas.microsoft.com/office/drawing/2014/main" xmlns="" id="{61518361-5C95-4322-92D9-D418F5457E85}"/>
              </a:ext>
            </a:extLst>
          </p:cNvPr>
          <p:cNvSpPr/>
          <p:nvPr/>
        </p:nvSpPr>
        <p:spPr>
          <a:xfrm>
            <a:off x="3344278" y="2049891"/>
            <a:ext cx="615874" cy="215444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SOLUTION</a:t>
            </a:r>
          </a:p>
        </p:txBody>
      </p:sp>
      <p:sp>
        <p:nvSpPr>
          <p:cNvPr id="60" name="Shape 121">
            <a:extLst>
              <a:ext uri="{FF2B5EF4-FFF2-40B4-BE49-F238E27FC236}">
                <a16:creationId xmlns:a16="http://schemas.microsoft.com/office/drawing/2014/main" xmlns="" id="{39A49B34-1D4B-4E91-BB6A-4B26B5EA4CD0}"/>
              </a:ext>
            </a:extLst>
          </p:cNvPr>
          <p:cNvSpPr/>
          <p:nvPr/>
        </p:nvSpPr>
        <p:spPr>
          <a:xfrm>
            <a:off x="2245250" y="4172298"/>
            <a:ext cx="593432" cy="215444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PRODUCT</a:t>
            </a:r>
          </a:p>
        </p:txBody>
      </p:sp>
      <p:sp>
        <p:nvSpPr>
          <p:cNvPr id="61" name="Shape 121">
            <a:extLst>
              <a:ext uri="{FF2B5EF4-FFF2-40B4-BE49-F238E27FC236}">
                <a16:creationId xmlns:a16="http://schemas.microsoft.com/office/drawing/2014/main" xmlns="" id="{7C264B5A-3E90-4B5F-A006-45B485DC1837}"/>
              </a:ext>
            </a:extLst>
          </p:cNvPr>
          <p:cNvSpPr/>
          <p:nvPr/>
        </p:nvSpPr>
        <p:spPr>
          <a:xfrm>
            <a:off x="53268" y="4153750"/>
            <a:ext cx="2021707" cy="215444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TRACTION, TESTING &amp; RESEARCH PARTNERS</a:t>
            </a:r>
          </a:p>
        </p:txBody>
      </p:sp>
    </p:spTree>
    <p:extLst>
      <p:ext uri="{BB962C8B-B14F-4D97-AF65-F5344CB8AC3E}">
        <p14:creationId xmlns:p14="http://schemas.microsoft.com/office/powerpoint/2010/main" val="276576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2164730" y="188640"/>
            <a:ext cx="5572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4000" b="1" dirty="0" smtClean="0"/>
              <a:t>AI </a:t>
            </a:r>
            <a:r>
              <a:rPr lang="da-DK" sz="4000" b="1" dirty="0" err="1" smtClean="0"/>
              <a:t>project</a:t>
            </a:r>
            <a:r>
              <a:rPr lang="da-DK" sz="4000" b="1" dirty="0" smtClean="0"/>
              <a:t> </a:t>
            </a:r>
            <a:r>
              <a:rPr lang="da-DK" sz="4000" b="1" dirty="0" err="1" smtClean="0"/>
              <a:t>Radiology</a:t>
            </a:r>
            <a:r>
              <a:rPr lang="da-DK" sz="4000" b="1" dirty="0" smtClean="0"/>
              <a:t> HGH</a:t>
            </a:r>
          </a:p>
          <a:p>
            <a:pPr algn="ctr"/>
            <a:r>
              <a:rPr lang="da-DK" sz="3200" b="1" dirty="0"/>
              <a:t>A</a:t>
            </a:r>
            <a:r>
              <a:rPr lang="da-DK" sz="3200" b="1" dirty="0" smtClean="0"/>
              <a:t>ugust 2019</a:t>
            </a:r>
            <a:endParaRPr lang="da-DK" sz="3200" b="1" dirty="0"/>
          </a:p>
        </p:txBody>
      </p:sp>
      <p:pic>
        <p:nvPicPr>
          <p:cNvPr id="3074" name="Picture 2" descr="C:\Users\michnm01\AppData\Local\Microsoft\Windows\Temporary Internet Files\Content.Outlook\11XGNXF2\20190730_1139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t="25375" r="9189" b="10240"/>
          <a:stretch/>
        </p:blipFill>
        <p:spPr bwMode="auto">
          <a:xfrm>
            <a:off x="185738" y="1340768"/>
            <a:ext cx="7624119" cy="33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t="24967" r="9965" b="40200"/>
          <a:stretch/>
        </p:blipFill>
        <p:spPr bwMode="auto">
          <a:xfrm>
            <a:off x="685681" y="2996573"/>
            <a:ext cx="8021845" cy="184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michnm01\AppData\Local\Microsoft\Windows\Temporary Internet Files\Content.Outlook\11XGNXF2\20190802_081935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22012" r="17702" b="9039"/>
          <a:stretch/>
        </p:blipFill>
        <p:spPr bwMode="auto">
          <a:xfrm>
            <a:off x="1304131" y="2879184"/>
            <a:ext cx="6221135" cy="354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chnm01\AppData\Local\Microsoft\Windows\Temporary Internet Files\Content.Outlook\11XGNXF2\20190802_0809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1" y="1712188"/>
            <a:ext cx="7839869" cy="44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ksplosion 2 3"/>
          <p:cNvSpPr/>
          <p:nvPr/>
        </p:nvSpPr>
        <p:spPr>
          <a:xfrm rot="11809873">
            <a:off x="5781000" y="2973026"/>
            <a:ext cx="954724" cy="288411"/>
          </a:xfrm>
          <a:prstGeom prst="irregularSeal2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977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CEB98C-B3D7-4243-9327-3DFE89D7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Cerebriu Apollo opsætning på HGH</a:t>
            </a:r>
          </a:p>
        </p:txBody>
      </p:sp>
      <p:pic>
        <p:nvPicPr>
          <p:cNvPr id="27" name="Picture 11" descr="A close up of a computer&#10;&#10;Description generated with very high confidence">
            <a:extLst>
              <a:ext uri="{FF2B5EF4-FFF2-40B4-BE49-F238E27FC236}">
                <a16:creationId xmlns="" xmlns:a16="http://schemas.microsoft.com/office/drawing/2014/main" id="{5DAFF105-03E8-46CD-A6BE-4FBE167FB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46" y="2796815"/>
            <a:ext cx="1008203" cy="10095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4937050-AA04-4F17-AFC2-5B76DCEAA0F4}"/>
              </a:ext>
            </a:extLst>
          </p:cNvPr>
          <p:cNvGrpSpPr/>
          <p:nvPr/>
        </p:nvGrpSpPr>
        <p:grpSpPr>
          <a:xfrm>
            <a:off x="432846" y="2011098"/>
            <a:ext cx="1282723" cy="1328021"/>
            <a:chOff x="5117301" y="-529384"/>
            <a:chExt cx="2333832" cy="1812188"/>
          </a:xfrm>
        </p:grpSpPr>
        <p:pic>
          <p:nvPicPr>
            <p:cNvPr id="21" name="Picture 16" descr="Relateret billede">
              <a:extLst>
                <a:ext uri="{FF2B5EF4-FFF2-40B4-BE49-F238E27FC236}">
                  <a16:creationId xmlns="" xmlns:a16="http://schemas.microsoft.com/office/drawing/2014/main" id="{8FBEE54D-1309-4E62-A8A0-AEB4F08C0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543" y="-159066"/>
              <a:ext cx="2091053" cy="1441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2C669F4-C865-4FD8-8609-F9FE587E440D}"/>
                </a:ext>
              </a:extLst>
            </p:cNvPr>
            <p:cNvSpPr txBox="1"/>
            <p:nvPr/>
          </p:nvSpPr>
          <p:spPr>
            <a:xfrm>
              <a:off x="5117301" y="-529384"/>
              <a:ext cx="2333832" cy="356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100" b="0" i="0" u="none" strike="noStrike" kern="1200" cap="none" spc="0" normalizeH="0" baseline="0" dirty="0">
                  <a:ln>
                    <a:noFill/>
                  </a:ln>
                  <a:solidFill>
                    <a:srgbClr val="71706E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MRI scanner @ Herlev</a:t>
              </a:r>
            </a:p>
          </p:txBody>
        </p:sp>
      </p:grpSp>
      <p:pic>
        <p:nvPicPr>
          <p:cNvPr id="23" name="Picture 13">
            <a:extLst>
              <a:ext uri="{FF2B5EF4-FFF2-40B4-BE49-F238E27FC236}">
                <a16:creationId xmlns="" xmlns:a16="http://schemas.microsoft.com/office/drawing/2014/main" id="{B53B286A-2AED-4D4E-A0F1-BEE877F40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670" y="4558957"/>
            <a:ext cx="524813" cy="1009531"/>
          </a:xfrm>
          <a:prstGeom prst="rect">
            <a:avLst/>
          </a:prstGeom>
        </p:spPr>
      </p:pic>
      <p:pic>
        <p:nvPicPr>
          <p:cNvPr id="24" name="Picture 35" descr="A close up of electronics&#10;&#10;Description generated with high confidence">
            <a:extLst>
              <a:ext uri="{FF2B5EF4-FFF2-40B4-BE49-F238E27FC236}">
                <a16:creationId xmlns="" xmlns:a16="http://schemas.microsoft.com/office/drawing/2014/main" id="{B52D549A-CA46-4B94-AC57-FBAE8FE5A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373" y="2250853"/>
            <a:ext cx="753711" cy="1089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2E6AEAC-B391-4F26-803E-2885B0DF532A}"/>
              </a:ext>
            </a:extLst>
          </p:cNvPr>
          <p:cNvSpPr txBox="1"/>
          <p:nvPr/>
        </p:nvSpPr>
        <p:spPr>
          <a:xfrm>
            <a:off x="2855795" y="1870252"/>
            <a:ext cx="797547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dirty="0">
                <a:ln>
                  <a:noFill/>
                </a:ln>
                <a:solidFill>
                  <a:srgbClr val="71706E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PACS Viewer Workstation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22D5A69-2A89-4B1C-A888-6AC20BB1E9C2}"/>
              </a:ext>
            </a:extLst>
          </p:cNvPr>
          <p:cNvSpPr txBox="1"/>
          <p:nvPr/>
        </p:nvSpPr>
        <p:spPr>
          <a:xfrm>
            <a:off x="1390566" y="4768169"/>
            <a:ext cx="55694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dirty="0">
                <a:ln>
                  <a:noFill/>
                </a:ln>
                <a:solidFill>
                  <a:srgbClr val="71706E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Agfa PACS</a:t>
            </a:r>
          </a:p>
        </p:txBody>
      </p:sp>
      <p:pic>
        <p:nvPicPr>
          <p:cNvPr id="28" name="Picture 13">
            <a:extLst>
              <a:ext uri="{FF2B5EF4-FFF2-40B4-BE49-F238E27FC236}">
                <a16:creationId xmlns="" xmlns:a16="http://schemas.microsoft.com/office/drawing/2014/main" id="{3DFDE7AB-D492-44A0-A879-72B519C85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32" y="5262972"/>
            <a:ext cx="524813" cy="1009531"/>
          </a:xfrm>
          <a:prstGeom prst="rect">
            <a:avLst/>
          </a:prstGeom>
        </p:spPr>
      </p:pic>
      <p:cxnSp>
        <p:nvCxnSpPr>
          <p:cNvPr id="32" name="Connector: Elbow 31">
            <a:extLst>
              <a:ext uri="{FF2B5EF4-FFF2-40B4-BE49-F238E27FC236}">
                <a16:creationId xmlns="" xmlns:a16="http://schemas.microsoft.com/office/drawing/2014/main" id="{6399B971-3F2B-41B1-AB39-F0AF3AA972C8}"/>
              </a:ext>
            </a:extLst>
          </p:cNvPr>
          <p:cNvCxnSpPr>
            <a:cxnSpLocks/>
            <a:stCxn id="28" idx="3"/>
            <a:endCxn id="23" idx="2"/>
          </p:cNvCxnSpPr>
          <p:nvPr/>
        </p:nvCxnSpPr>
        <p:spPr>
          <a:xfrm flipV="1">
            <a:off x="1357845" y="5568487"/>
            <a:ext cx="675232" cy="199250"/>
          </a:xfrm>
          <a:prstGeom prst="bentConnector2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685BF764-07B7-4012-B9BC-AA25F2720168}"/>
              </a:ext>
            </a:extLst>
          </p:cNvPr>
          <p:cNvCxnSpPr>
            <a:cxnSpLocks/>
            <a:stCxn id="23" idx="0"/>
            <a:endCxn id="24" idx="2"/>
          </p:cNvCxnSpPr>
          <p:nvPr/>
        </p:nvCxnSpPr>
        <p:spPr>
          <a:xfrm flipV="1">
            <a:off x="2033077" y="3340322"/>
            <a:ext cx="1232152" cy="121863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92286CB-C78F-4288-826F-2BDF7D3F4B04}"/>
              </a:ext>
            </a:extLst>
          </p:cNvPr>
          <p:cNvSpPr txBox="1"/>
          <p:nvPr/>
        </p:nvSpPr>
        <p:spPr>
          <a:xfrm>
            <a:off x="229610" y="5364444"/>
            <a:ext cx="57169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dirty="0">
                <a:ln>
                  <a:noFill/>
                </a:ln>
                <a:solidFill>
                  <a:srgbClr val="008FD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Cerebriu Apollo Server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270DC4-45E5-43CB-B790-BA2A87A5CA3F}"/>
              </a:ext>
            </a:extLst>
          </p:cNvPr>
          <p:cNvSpPr/>
          <p:nvPr/>
        </p:nvSpPr>
        <p:spPr>
          <a:xfrm>
            <a:off x="4700588" y="1854201"/>
            <a:ext cx="2042466" cy="7751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MRI scanner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8C837D0-B981-4AEC-B1DA-A8FC9CE6EFC9}"/>
              </a:ext>
            </a:extLst>
          </p:cNvPr>
          <p:cNvSpPr/>
          <p:nvPr/>
        </p:nvSpPr>
        <p:spPr>
          <a:xfrm>
            <a:off x="4700588" y="3101784"/>
            <a:ext cx="2042466" cy="7751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Cerebriu Apollo Software &amp; Data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F4944ED-E2A4-43C1-B6FE-D4E77DC7CF4E}"/>
              </a:ext>
            </a:extLst>
          </p:cNvPr>
          <p:cNvSpPr/>
          <p:nvPr/>
        </p:nvSpPr>
        <p:spPr>
          <a:xfrm>
            <a:off x="4700587" y="4322419"/>
            <a:ext cx="2042467" cy="7751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Server Hardware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689C39BE-7CF1-485F-A59B-7721F9B43636}"/>
              </a:ext>
            </a:extLst>
          </p:cNvPr>
          <p:cNvSpPr/>
          <p:nvPr/>
        </p:nvSpPr>
        <p:spPr>
          <a:xfrm>
            <a:off x="4700588" y="5543054"/>
            <a:ext cx="996032" cy="7751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EDD3FA-D646-43A9-BADA-9416516CEB01}"/>
              </a:ext>
            </a:extLst>
          </p:cNvPr>
          <p:cNvSpPr txBox="1"/>
          <p:nvPr/>
        </p:nvSpPr>
        <p:spPr>
          <a:xfrm>
            <a:off x="7172325" y="5023477"/>
            <a:ext cx="140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CIMT Service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B3ABBBFA-87E3-4A6C-89AA-FB0C5C2CB752}"/>
              </a:ext>
            </a:extLst>
          </p:cNvPr>
          <p:cNvSpPr/>
          <p:nvPr/>
        </p:nvSpPr>
        <p:spPr>
          <a:xfrm>
            <a:off x="5747023" y="5543054"/>
            <a:ext cx="996032" cy="7751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VPN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="" xmlns:a16="http://schemas.microsoft.com/office/drawing/2014/main" id="{DEA6CE30-24D5-4D36-AA62-D7968C046CD9}"/>
              </a:ext>
            </a:extLst>
          </p:cNvPr>
          <p:cNvSpPr/>
          <p:nvPr/>
        </p:nvSpPr>
        <p:spPr>
          <a:xfrm>
            <a:off x="6848475" y="4079401"/>
            <a:ext cx="171450" cy="23254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7" name="Right Brace 36">
            <a:extLst>
              <a:ext uri="{FF2B5EF4-FFF2-40B4-BE49-F238E27FC236}">
                <a16:creationId xmlns="" xmlns:a16="http://schemas.microsoft.com/office/drawing/2014/main" id="{01FF61E3-786F-4D3C-BFE4-68E4EF9796E2}"/>
              </a:ext>
            </a:extLst>
          </p:cNvPr>
          <p:cNvSpPr/>
          <p:nvPr/>
        </p:nvSpPr>
        <p:spPr>
          <a:xfrm>
            <a:off x="6848475" y="2989932"/>
            <a:ext cx="171450" cy="10894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8" name="Right Brace 37">
            <a:extLst>
              <a:ext uri="{FF2B5EF4-FFF2-40B4-BE49-F238E27FC236}">
                <a16:creationId xmlns="" xmlns:a16="http://schemas.microsoft.com/office/drawing/2014/main" id="{CAED493C-1C59-4254-AF81-1C810C902229}"/>
              </a:ext>
            </a:extLst>
          </p:cNvPr>
          <p:cNvSpPr/>
          <p:nvPr/>
        </p:nvSpPr>
        <p:spPr>
          <a:xfrm>
            <a:off x="6848475" y="1664369"/>
            <a:ext cx="171450" cy="13255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84CE4E1-BF19-4878-9C0A-C1D72E3C9053}"/>
              </a:ext>
            </a:extLst>
          </p:cNvPr>
          <p:cNvSpPr txBox="1"/>
          <p:nvPr/>
        </p:nvSpPr>
        <p:spPr>
          <a:xfrm>
            <a:off x="7172325" y="3422153"/>
            <a:ext cx="171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accent1"/>
                </a:solidFill>
              </a:rPr>
              <a:t>Cerebriu Service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5CEE724-0620-4C1E-94BF-2317B66742F3}"/>
              </a:ext>
            </a:extLst>
          </p:cNvPr>
          <p:cNvSpPr txBox="1"/>
          <p:nvPr/>
        </p:nvSpPr>
        <p:spPr>
          <a:xfrm>
            <a:off x="7172326" y="2020391"/>
            <a:ext cx="1768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Philips/Siemens/GE Service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61BB32A-760F-47D6-98B4-A20DFE968F71}"/>
              </a:ext>
            </a:extLst>
          </p:cNvPr>
          <p:cNvSpPr txBox="1"/>
          <p:nvPr/>
        </p:nvSpPr>
        <p:spPr>
          <a:xfrm>
            <a:off x="7063740" y="1417428"/>
            <a:ext cx="190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Serviceleverandør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1BA13CD-0C42-45A3-8F4F-73DAC472D187}"/>
              </a:ext>
            </a:extLst>
          </p:cNvPr>
          <p:cNvSpPr txBox="1"/>
          <p:nvPr/>
        </p:nvSpPr>
        <p:spPr>
          <a:xfrm>
            <a:off x="4951612" y="1417428"/>
            <a:ext cx="202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Service komponent</a:t>
            </a:r>
          </a:p>
        </p:txBody>
      </p:sp>
      <p:pic>
        <p:nvPicPr>
          <p:cNvPr id="46" name="Picture 11" descr="A close up of a computer&#10;&#10;Description generated with very high confidence">
            <a:extLst>
              <a:ext uri="{FF2B5EF4-FFF2-40B4-BE49-F238E27FC236}">
                <a16:creationId xmlns="" xmlns:a16="http://schemas.microsoft.com/office/drawing/2014/main" id="{93500969-88E4-40A9-8B6B-675871926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467" y="5045887"/>
            <a:ext cx="1008203" cy="10095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FD22E05-7947-4D3B-86E3-A9A21A7B8B41}"/>
              </a:ext>
            </a:extLst>
          </p:cNvPr>
          <p:cNvSpPr/>
          <p:nvPr/>
        </p:nvSpPr>
        <p:spPr>
          <a:xfrm>
            <a:off x="188412" y="1792364"/>
            <a:ext cx="3832424" cy="2169668"/>
          </a:xfrm>
          <a:prstGeom prst="roundRect">
            <a:avLst>
              <a:gd name="adj" fmla="val 3442"/>
            </a:avLst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0B396C4-D7A5-49A7-BB99-9B86B27DAF91}"/>
              </a:ext>
            </a:extLst>
          </p:cNvPr>
          <p:cNvSpPr txBox="1"/>
          <p:nvPr/>
        </p:nvSpPr>
        <p:spPr>
          <a:xfrm>
            <a:off x="277841" y="1657559"/>
            <a:ext cx="96372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dirty="0">
                <a:ln>
                  <a:noFill/>
                </a:ln>
                <a:solidFill>
                  <a:srgbClr val="71706E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Herlev Hospital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965D02EF-DFC1-48A8-9EF5-CE3BE80A596C}"/>
              </a:ext>
            </a:extLst>
          </p:cNvPr>
          <p:cNvSpPr/>
          <p:nvPr/>
        </p:nvSpPr>
        <p:spPr>
          <a:xfrm>
            <a:off x="188858" y="4203607"/>
            <a:ext cx="2299442" cy="2233394"/>
          </a:xfrm>
          <a:prstGeom prst="roundRect">
            <a:avLst>
              <a:gd name="adj" fmla="val 3456"/>
            </a:avLst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D1913BD-8E66-409A-B3CF-83868BFF17D7}"/>
              </a:ext>
            </a:extLst>
          </p:cNvPr>
          <p:cNvSpPr txBox="1"/>
          <p:nvPr/>
        </p:nvSpPr>
        <p:spPr>
          <a:xfrm>
            <a:off x="261159" y="4083242"/>
            <a:ext cx="42663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dirty="0">
                <a:ln>
                  <a:noFill/>
                </a:ln>
                <a:solidFill>
                  <a:srgbClr val="71706E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CIMT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4F1B1E87-2477-4F4D-8FAE-5ACD8CCAAC1B}"/>
              </a:ext>
            </a:extLst>
          </p:cNvPr>
          <p:cNvSpPr/>
          <p:nvPr/>
        </p:nvSpPr>
        <p:spPr>
          <a:xfrm>
            <a:off x="2572051" y="4888277"/>
            <a:ext cx="1448785" cy="1548724"/>
          </a:xfrm>
          <a:prstGeom prst="roundRect">
            <a:avLst>
              <a:gd name="adj" fmla="val 5208"/>
            </a:avLst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2A07E04-1AE9-4AC5-8733-42C207237A9E}"/>
              </a:ext>
            </a:extLst>
          </p:cNvPr>
          <p:cNvSpPr txBox="1"/>
          <p:nvPr/>
        </p:nvSpPr>
        <p:spPr>
          <a:xfrm>
            <a:off x="2697968" y="4754766"/>
            <a:ext cx="87235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dirty="0">
                <a:ln>
                  <a:noFill/>
                </a:ln>
                <a:solidFill>
                  <a:srgbClr val="71706E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Cerebriu (DK)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DA0BEB05-3BEE-472D-9917-290DBED15F19}"/>
              </a:ext>
            </a:extLst>
          </p:cNvPr>
          <p:cNvCxnSpPr>
            <a:cxnSpLocks/>
          </p:cNvCxnSpPr>
          <p:nvPr/>
        </p:nvCxnSpPr>
        <p:spPr>
          <a:xfrm flipV="1">
            <a:off x="1205445" y="3749947"/>
            <a:ext cx="309979" cy="139000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DF43FB7-1F15-4E41-9CF2-668532D90303}"/>
              </a:ext>
            </a:extLst>
          </p:cNvPr>
          <p:cNvSpPr txBox="1"/>
          <p:nvPr/>
        </p:nvSpPr>
        <p:spPr>
          <a:xfrm>
            <a:off x="2799301" y="5887364"/>
            <a:ext cx="932923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dirty="0">
                <a:ln>
                  <a:noFill/>
                </a:ln>
                <a:solidFill>
                  <a:srgbClr val="008FD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Cerebriu Apollo Support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54CE976C-EAAC-44EC-8D2A-DDE0ED290198}"/>
              </a:ext>
            </a:extLst>
          </p:cNvPr>
          <p:cNvCxnSpPr>
            <a:cxnSpLocks/>
          </p:cNvCxnSpPr>
          <p:nvPr/>
        </p:nvCxnSpPr>
        <p:spPr>
          <a:xfrm>
            <a:off x="1357845" y="5988006"/>
            <a:ext cx="1392621" cy="306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E1DFE0C-447D-41BC-9C45-DAFFAE556453}"/>
              </a:ext>
            </a:extLst>
          </p:cNvPr>
          <p:cNvSpPr txBox="1"/>
          <p:nvPr/>
        </p:nvSpPr>
        <p:spPr>
          <a:xfrm>
            <a:off x="1737139" y="5988312"/>
            <a:ext cx="433126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VPN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="" xmlns:a16="http://schemas.microsoft.com/office/drawing/2014/main" id="{26C20075-0671-4DF7-9CDB-42A301AFF57F}"/>
              </a:ext>
            </a:extLst>
          </p:cNvPr>
          <p:cNvCxnSpPr>
            <a:cxnSpLocks/>
            <a:stCxn id="23" idx="0"/>
            <a:endCxn id="27" idx="2"/>
          </p:cNvCxnSpPr>
          <p:nvPr/>
        </p:nvCxnSpPr>
        <p:spPr>
          <a:xfrm flipH="1" flipV="1">
            <a:off x="1861947" y="3806346"/>
            <a:ext cx="171130" cy="752611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3F631F6A-6F83-43BB-B2A3-10A582FBCC96}"/>
              </a:ext>
            </a:extLst>
          </p:cNvPr>
          <p:cNvSpPr txBox="1"/>
          <p:nvPr/>
        </p:nvSpPr>
        <p:spPr>
          <a:xfrm>
            <a:off x="7422805" y="3949105"/>
            <a:ext cx="74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>
              <a:defRPr sz="1000"/>
            </a:lvl1pPr>
          </a:lstStyle>
          <a:p>
            <a:r>
              <a:rPr lang="en-US" dirty="0" err="1">
                <a:solidFill>
                  <a:schemeClr val="accent1"/>
                </a:solidFill>
              </a:rPr>
              <a:t>Driftsmanual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til</a:t>
            </a:r>
            <a:r>
              <a:rPr lang="en-US" dirty="0">
                <a:solidFill>
                  <a:schemeClr val="accent1"/>
                </a:solidFill>
              </a:rPr>
              <a:t> CIMT og </a:t>
            </a:r>
            <a:r>
              <a:rPr lang="en-US" dirty="0" err="1">
                <a:solidFill>
                  <a:schemeClr val="accent1"/>
                </a:solidFill>
              </a:rPr>
              <a:t>lokal</a:t>
            </a:r>
            <a:r>
              <a:rPr lang="en-US" dirty="0">
                <a:solidFill>
                  <a:schemeClr val="accent1"/>
                </a:solidFill>
              </a:rPr>
              <a:t> IT</a:t>
            </a:r>
          </a:p>
        </p:txBody>
      </p:sp>
      <p:pic>
        <p:nvPicPr>
          <p:cNvPr id="71" name="Graphic 70" descr="List">
            <a:extLst>
              <a:ext uri="{FF2B5EF4-FFF2-40B4-BE49-F238E27FC236}">
                <a16:creationId xmlns="" xmlns:a16="http://schemas.microsoft.com/office/drawing/2014/main" id="{43C026B5-DC56-475C-BAE2-7C10EE3DBF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3740" y="3935859"/>
            <a:ext cx="453905" cy="60520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2BB8209-1DFD-4306-95D1-5159B8163B88}"/>
              </a:ext>
            </a:extLst>
          </p:cNvPr>
          <p:cNvSpPr txBox="1"/>
          <p:nvPr/>
        </p:nvSpPr>
        <p:spPr>
          <a:xfrm>
            <a:off x="1972367" y="2053791"/>
            <a:ext cx="787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accent1"/>
                </a:solidFill>
              </a:rPr>
              <a:t>Brugermanual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til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radiograf</a:t>
            </a:r>
            <a:r>
              <a:rPr lang="en-US" sz="1000" dirty="0">
                <a:solidFill>
                  <a:schemeClr val="accent1"/>
                </a:solidFill>
              </a:rPr>
              <a:t> og </a:t>
            </a:r>
            <a:r>
              <a:rPr lang="en-US" sz="1000" dirty="0" err="1">
                <a:solidFill>
                  <a:schemeClr val="accent1"/>
                </a:solidFill>
              </a:rPr>
              <a:t>radiolog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73" name="Graphic 72" descr="List">
            <a:extLst>
              <a:ext uri="{FF2B5EF4-FFF2-40B4-BE49-F238E27FC236}">
                <a16:creationId xmlns="" xmlns:a16="http://schemas.microsoft.com/office/drawing/2014/main" id="{56FE5DE9-2251-4E81-A450-4E62B6853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26716" y="2040901"/>
            <a:ext cx="453905" cy="60520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1E978D4-51B5-4B01-B422-0698AFBF1799}"/>
              </a:ext>
            </a:extLst>
          </p:cNvPr>
          <p:cNvSpPr txBox="1"/>
          <p:nvPr/>
        </p:nvSpPr>
        <p:spPr>
          <a:xfrm>
            <a:off x="7422805" y="5490738"/>
            <a:ext cx="110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>
              <a:defRPr sz="1000"/>
            </a:lvl1pPr>
          </a:lstStyle>
          <a:p>
            <a:r>
              <a:rPr lang="en-US" dirty="0" err="1">
                <a:solidFill>
                  <a:schemeClr val="accent2"/>
                </a:solidFill>
              </a:rPr>
              <a:t>Databehandleraftale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Service </a:t>
            </a:r>
            <a:r>
              <a:rPr lang="en-US" dirty="0" err="1">
                <a:solidFill>
                  <a:schemeClr val="accent2"/>
                </a:solidFill>
              </a:rPr>
              <a:t>aftale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på</a:t>
            </a:r>
            <a:r>
              <a:rPr lang="en-US" dirty="0">
                <a:solidFill>
                  <a:schemeClr val="accent2"/>
                </a:solidFill>
              </a:rPr>
              <a:t> VPN </a:t>
            </a:r>
            <a:r>
              <a:rPr lang="en-US" dirty="0" err="1">
                <a:solidFill>
                  <a:schemeClr val="accent2"/>
                </a:solidFill>
              </a:rPr>
              <a:t>og</a:t>
            </a:r>
            <a:r>
              <a:rPr lang="en-US" dirty="0">
                <a:solidFill>
                  <a:schemeClr val="accent2"/>
                </a:solidFill>
              </a:rPr>
              <a:t> Server</a:t>
            </a:r>
          </a:p>
        </p:txBody>
      </p:sp>
      <p:pic>
        <p:nvPicPr>
          <p:cNvPr id="51" name="Graphic 50" descr="List">
            <a:extLst>
              <a:ext uri="{FF2B5EF4-FFF2-40B4-BE49-F238E27FC236}">
                <a16:creationId xmlns="" xmlns:a16="http://schemas.microsoft.com/office/drawing/2014/main" id="{EFCED73B-5F41-401C-83DA-6B30D4F5D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3740" y="5477492"/>
            <a:ext cx="453905" cy="60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FDBEC5-8648-4E9E-BAF8-6E49A5F9F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Overordnet</a:t>
            </a:r>
            <a:r>
              <a:rPr lang="en-US" dirty="0"/>
              <a:t> pilot </a:t>
            </a:r>
            <a:r>
              <a:rPr lang="en-US" dirty="0" err="1"/>
              <a:t>implementeringstidsplan</a:t>
            </a:r>
            <a:r>
              <a:rPr lang="en-US" dirty="0"/>
              <a:t>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B85CBFA-D24D-46E1-80F2-9CE998BDBB9F}"/>
              </a:ext>
            </a:extLst>
          </p:cNvPr>
          <p:cNvSpPr/>
          <p:nvPr/>
        </p:nvSpPr>
        <p:spPr>
          <a:xfrm>
            <a:off x="1738312" y="2832047"/>
            <a:ext cx="1500188" cy="253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12149D-17CF-4289-81F0-4BB75025B4E5}"/>
              </a:ext>
            </a:extLst>
          </p:cNvPr>
          <p:cNvSpPr txBox="1"/>
          <p:nvPr/>
        </p:nvSpPr>
        <p:spPr>
          <a:xfrm>
            <a:off x="166687" y="2844528"/>
            <a:ext cx="1500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Serviceaftale</a:t>
            </a:r>
            <a:r>
              <a:rPr lang="en-US" sz="1200" dirty="0"/>
              <a:t>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EF8D16B-BE27-4FA6-A4F3-501A69968454}"/>
              </a:ext>
            </a:extLst>
          </p:cNvPr>
          <p:cNvSpPr/>
          <p:nvPr/>
        </p:nvSpPr>
        <p:spPr>
          <a:xfrm>
            <a:off x="2009775" y="2513023"/>
            <a:ext cx="500063" cy="2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A10E04-7650-4086-81B9-748661013F39}"/>
              </a:ext>
            </a:extLst>
          </p:cNvPr>
          <p:cNvSpPr txBox="1"/>
          <p:nvPr/>
        </p:nvSpPr>
        <p:spPr>
          <a:xfrm>
            <a:off x="166687" y="2499441"/>
            <a:ext cx="94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Live test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DCE8E09-FD2A-4D80-A195-D6DB64961886}"/>
              </a:ext>
            </a:extLst>
          </p:cNvPr>
          <p:cNvCxnSpPr/>
          <p:nvPr/>
        </p:nvCxnSpPr>
        <p:spPr>
          <a:xfrm>
            <a:off x="1338262" y="6178550"/>
            <a:ext cx="7443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4F228D4-90CB-45B9-8328-8F1C66005A6D}"/>
              </a:ext>
            </a:extLst>
          </p:cNvPr>
          <p:cNvSpPr txBox="1"/>
          <p:nvPr/>
        </p:nvSpPr>
        <p:spPr>
          <a:xfrm>
            <a:off x="2076623" y="6184901"/>
            <a:ext cx="566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 </a:t>
            </a:r>
            <a:r>
              <a:rPr lang="en-US" sz="1200" dirty="0" err="1"/>
              <a:t>kvt</a:t>
            </a:r>
            <a:r>
              <a:rPr lang="en-US" sz="12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600750-E3B6-41CD-993D-A66F88CD29DA}"/>
              </a:ext>
            </a:extLst>
          </p:cNvPr>
          <p:cNvSpPr txBox="1"/>
          <p:nvPr/>
        </p:nvSpPr>
        <p:spPr>
          <a:xfrm>
            <a:off x="3600965" y="6184901"/>
            <a:ext cx="566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 </a:t>
            </a:r>
            <a:r>
              <a:rPr lang="en-US" sz="1200" dirty="0" err="1"/>
              <a:t>kvt</a:t>
            </a:r>
            <a:r>
              <a:rPr lang="en-US" sz="1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59A1CC5-E066-4DBB-ACD7-936066272FD7}"/>
              </a:ext>
            </a:extLst>
          </p:cNvPr>
          <p:cNvSpPr txBox="1"/>
          <p:nvPr/>
        </p:nvSpPr>
        <p:spPr>
          <a:xfrm>
            <a:off x="5162608" y="6184901"/>
            <a:ext cx="566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 </a:t>
            </a:r>
            <a:r>
              <a:rPr lang="en-US" sz="1200" dirty="0" err="1"/>
              <a:t>kvt</a:t>
            </a:r>
            <a:r>
              <a:rPr lang="en-US" sz="12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067FD1-5405-4E8C-9CB1-DFD7A6548945}"/>
              </a:ext>
            </a:extLst>
          </p:cNvPr>
          <p:cNvSpPr txBox="1"/>
          <p:nvPr/>
        </p:nvSpPr>
        <p:spPr>
          <a:xfrm>
            <a:off x="6724251" y="6184901"/>
            <a:ext cx="566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4. </a:t>
            </a:r>
            <a:r>
              <a:rPr lang="en-US" sz="1200" dirty="0" err="1"/>
              <a:t>kvt</a:t>
            </a:r>
            <a:r>
              <a:rPr lang="en-US" sz="12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FAB2B0D-8E42-49F0-9E32-63259FB75057}"/>
              </a:ext>
            </a:extLst>
          </p:cNvPr>
          <p:cNvCxnSpPr>
            <a:cxnSpLocks/>
          </p:cNvCxnSpPr>
          <p:nvPr/>
        </p:nvCxnSpPr>
        <p:spPr>
          <a:xfrm flipV="1">
            <a:off x="3440113" y="6051550"/>
            <a:ext cx="0" cy="26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BD2A177-95A3-49A5-A2E3-90123A5A1E85}"/>
              </a:ext>
            </a:extLst>
          </p:cNvPr>
          <p:cNvCxnSpPr>
            <a:cxnSpLocks/>
          </p:cNvCxnSpPr>
          <p:nvPr/>
        </p:nvCxnSpPr>
        <p:spPr>
          <a:xfrm flipV="1">
            <a:off x="1881188" y="6051550"/>
            <a:ext cx="0" cy="29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2EBE121-DA26-4ED2-8DF1-1422D45BE3D7}"/>
              </a:ext>
            </a:extLst>
          </p:cNvPr>
          <p:cNvCxnSpPr>
            <a:cxnSpLocks/>
          </p:cNvCxnSpPr>
          <p:nvPr/>
        </p:nvCxnSpPr>
        <p:spPr>
          <a:xfrm flipV="1">
            <a:off x="6557963" y="6051550"/>
            <a:ext cx="0" cy="26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1108923-C9E0-4B97-ACB8-B2CFD98F1E2D}"/>
              </a:ext>
            </a:extLst>
          </p:cNvPr>
          <p:cNvCxnSpPr>
            <a:cxnSpLocks/>
          </p:cNvCxnSpPr>
          <p:nvPr/>
        </p:nvCxnSpPr>
        <p:spPr>
          <a:xfrm flipV="1">
            <a:off x="4999038" y="6051550"/>
            <a:ext cx="0" cy="29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CA44F6A-DFA4-4ADF-9530-5765AA698B75}"/>
              </a:ext>
            </a:extLst>
          </p:cNvPr>
          <p:cNvSpPr/>
          <p:nvPr/>
        </p:nvSpPr>
        <p:spPr>
          <a:xfrm>
            <a:off x="2633662" y="3151069"/>
            <a:ext cx="500063" cy="2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6C485E9-FBF9-4078-8708-75641B00F75F}"/>
              </a:ext>
            </a:extLst>
          </p:cNvPr>
          <p:cNvSpPr txBox="1"/>
          <p:nvPr/>
        </p:nvSpPr>
        <p:spPr>
          <a:xfrm>
            <a:off x="166688" y="3189615"/>
            <a:ext cx="124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Installering</a:t>
            </a:r>
            <a:r>
              <a:rPr lang="en-US" sz="1200" dirty="0"/>
              <a:t> m. CIMT</a:t>
            </a:r>
          </a:p>
        </p:txBody>
      </p:sp>
      <p:sp>
        <p:nvSpPr>
          <p:cNvPr id="23" name="Diamond 22">
            <a:extLst>
              <a:ext uri="{FF2B5EF4-FFF2-40B4-BE49-F238E27FC236}">
                <a16:creationId xmlns="" xmlns:a16="http://schemas.microsoft.com/office/drawing/2014/main" id="{E7D02C2D-C23C-42B0-82FB-1B7188FE93CC}"/>
              </a:ext>
            </a:extLst>
          </p:cNvPr>
          <p:cNvSpPr/>
          <p:nvPr/>
        </p:nvSpPr>
        <p:spPr>
          <a:xfrm>
            <a:off x="2171758" y="2051201"/>
            <a:ext cx="297599" cy="396798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EA31E9E-8E89-4AFC-8AE8-1CFF9C63B828}"/>
              </a:ext>
            </a:extLst>
          </p:cNvPr>
          <p:cNvSpPr txBox="1"/>
          <p:nvPr/>
        </p:nvSpPr>
        <p:spPr>
          <a:xfrm>
            <a:off x="166687" y="2154355"/>
            <a:ext cx="1500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 registrering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8A66181-420C-497F-901B-26EF151D885C}"/>
              </a:ext>
            </a:extLst>
          </p:cNvPr>
          <p:cNvSpPr/>
          <p:nvPr/>
        </p:nvSpPr>
        <p:spPr>
          <a:xfrm>
            <a:off x="2988469" y="3470093"/>
            <a:ext cx="500063" cy="2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CFC039-3D0E-4EE0-BBED-708DC113CC5F}"/>
              </a:ext>
            </a:extLst>
          </p:cNvPr>
          <p:cNvSpPr txBox="1"/>
          <p:nvPr/>
        </p:nvSpPr>
        <p:spPr>
          <a:xfrm>
            <a:off x="166688" y="3534702"/>
            <a:ext cx="246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Implementering</a:t>
            </a:r>
            <a:r>
              <a:rPr lang="en-US" sz="1200" dirty="0"/>
              <a:t> </a:t>
            </a:r>
            <a:r>
              <a:rPr lang="en-US" sz="1200" dirty="0" err="1"/>
              <a:t>af</a:t>
            </a:r>
            <a:r>
              <a:rPr lang="en-US" sz="1200" dirty="0"/>
              <a:t> pilot og </a:t>
            </a:r>
            <a:r>
              <a:rPr lang="en-US" sz="1200" dirty="0" err="1"/>
              <a:t>brugertræning</a:t>
            </a:r>
            <a:endParaRPr lang="en-US" sz="1200" dirty="0"/>
          </a:p>
        </p:txBody>
      </p:sp>
      <p:sp>
        <p:nvSpPr>
          <p:cNvPr id="27" name="Diamond 26">
            <a:extLst>
              <a:ext uri="{FF2B5EF4-FFF2-40B4-BE49-F238E27FC236}">
                <a16:creationId xmlns="" xmlns:a16="http://schemas.microsoft.com/office/drawing/2014/main" id="{C219DE91-7BEA-47E9-932D-3A2D1A31F4AA}"/>
              </a:ext>
            </a:extLst>
          </p:cNvPr>
          <p:cNvSpPr/>
          <p:nvPr/>
        </p:nvSpPr>
        <p:spPr>
          <a:xfrm>
            <a:off x="3440113" y="3789117"/>
            <a:ext cx="297599" cy="396798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18FDDC2-0A72-4B41-B78E-1BF4FED86A8D}"/>
              </a:ext>
            </a:extLst>
          </p:cNvPr>
          <p:cNvSpPr txBox="1"/>
          <p:nvPr/>
        </p:nvSpPr>
        <p:spPr>
          <a:xfrm>
            <a:off x="166688" y="3879788"/>
            <a:ext cx="171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Go-Live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C522872-D95F-49F1-925D-6C0A02732917}"/>
              </a:ext>
            </a:extLst>
          </p:cNvPr>
          <p:cNvSpPr/>
          <p:nvPr/>
        </p:nvSpPr>
        <p:spPr>
          <a:xfrm>
            <a:off x="4498975" y="4583550"/>
            <a:ext cx="500063" cy="229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BA8FCE1-621F-44FB-A167-C47BF535BA03}"/>
              </a:ext>
            </a:extLst>
          </p:cNvPr>
          <p:cNvSpPr txBox="1"/>
          <p:nvPr/>
        </p:nvSpPr>
        <p:spPr>
          <a:xfrm>
            <a:off x="166688" y="4557486"/>
            <a:ext cx="171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</a:t>
            </a:r>
            <a:r>
              <a:rPr lang="en-US" sz="1200" dirty="0" err="1"/>
              <a:t>Evaluering</a:t>
            </a:r>
            <a:endParaRPr lang="en-US" sz="1200" dirty="0"/>
          </a:p>
        </p:txBody>
      </p:sp>
      <p:sp>
        <p:nvSpPr>
          <p:cNvPr id="31" name="Diamond 30">
            <a:extLst>
              <a:ext uri="{FF2B5EF4-FFF2-40B4-BE49-F238E27FC236}">
                <a16:creationId xmlns="" xmlns:a16="http://schemas.microsoft.com/office/drawing/2014/main" id="{BBE192D1-8A01-4FE8-8178-0D8A643ED8B8}"/>
              </a:ext>
            </a:extLst>
          </p:cNvPr>
          <p:cNvSpPr/>
          <p:nvPr/>
        </p:nvSpPr>
        <p:spPr>
          <a:xfrm>
            <a:off x="7501844" y="5177673"/>
            <a:ext cx="297599" cy="396798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CD73962-6F8E-4F17-96F2-F57F3373B156}"/>
              </a:ext>
            </a:extLst>
          </p:cNvPr>
          <p:cNvSpPr txBox="1"/>
          <p:nvPr/>
        </p:nvSpPr>
        <p:spPr>
          <a:xfrm>
            <a:off x="166688" y="5247657"/>
            <a:ext cx="171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FAM </a:t>
            </a:r>
            <a:r>
              <a:rPr lang="en-US" sz="1200" dirty="0" err="1"/>
              <a:t>Åbning</a:t>
            </a:r>
            <a:endParaRPr lang="en-US" sz="1200" dirty="0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1B22C90-582F-4C6B-917E-87D221364B22}"/>
              </a:ext>
            </a:extLst>
          </p:cNvPr>
          <p:cNvSpPr/>
          <p:nvPr/>
        </p:nvSpPr>
        <p:spPr>
          <a:xfrm>
            <a:off x="6057900" y="4902572"/>
            <a:ext cx="500063" cy="2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8FEA59-004A-4945-9EAF-E09E3092DF48}"/>
              </a:ext>
            </a:extLst>
          </p:cNvPr>
          <p:cNvSpPr txBox="1"/>
          <p:nvPr/>
        </p:nvSpPr>
        <p:spPr>
          <a:xfrm>
            <a:off x="166688" y="4902573"/>
            <a:ext cx="171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 </a:t>
            </a:r>
            <a:r>
              <a:rPr lang="en-US" sz="1200" dirty="0" err="1"/>
              <a:t>evaluering</a:t>
            </a:r>
            <a:endParaRPr lang="en-US" sz="1200" dirty="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6ADB17B0-C4FB-4425-898B-D3403A44C3B8}"/>
              </a:ext>
            </a:extLst>
          </p:cNvPr>
          <p:cNvSpPr/>
          <p:nvPr/>
        </p:nvSpPr>
        <p:spPr>
          <a:xfrm>
            <a:off x="5851526" y="5720756"/>
            <a:ext cx="2235194" cy="254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4D17F03-94C9-4205-9ED0-0FCE1CE46009}"/>
              </a:ext>
            </a:extLst>
          </p:cNvPr>
          <p:cNvSpPr txBox="1"/>
          <p:nvPr/>
        </p:nvSpPr>
        <p:spPr>
          <a:xfrm>
            <a:off x="166688" y="5720241"/>
            <a:ext cx="171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Serviceaftale</a:t>
            </a:r>
            <a:r>
              <a:rPr lang="en-US" sz="1200" dirty="0"/>
              <a:t> 2021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EE3D2F72-B0DE-40A5-AAA7-6CF3B7F1F402}"/>
              </a:ext>
            </a:extLst>
          </p:cNvPr>
          <p:cNvCxnSpPr>
            <a:cxnSpLocks/>
          </p:cNvCxnSpPr>
          <p:nvPr/>
        </p:nvCxnSpPr>
        <p:spPr>
          <a:xfrm flipV="1">
            <a:off x="8110538" y="6051550"/>
            <a:ext cx="0" cy="26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58BE07F-9503-40C7-A6F2-A88834E644AD}"/>
              </a:ext>
            </a:extLst>
          </p:cNvPr>
          <p:cNvSpPr txBox="1"/>
          <p:nvPr/>
        </p:nvSpPr>
        <p:spPr>
          <a:xfrm>
            <a:off x="8372076" y="6184901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2021</a:t>
            </a:r>
          </a:p>
        </p:txBody>
      </p:sp>
      <p:pic>
        <p:nvPicPr>
          <p:cNvPr id="40" name="Graphic 39" descr="List">
            <a:extLst>
              <a:ext uri="{FF2B5EF4-FFF2-40B4-BE49-F238E27FC236}">
                <a16:creationId xmlns="" xmlns:a16="http://schemas.microsoft.com/office/drawing/2014/main" id="{43AF0BA4-6FA4-4095-BF66-7DAFF5EFF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330" y="2636326"/>
            <a:ext cx="453905" cy="60520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9D38D08F-B505-4746-B4D1-B60FFC45B9DB}"/>
              </a:ext>
            </a:extLst>
          </p:cNvPr>
          <p:cNvSpPr/>
          <p:nvPr/>
        </p:nvSpPr>
        <p:spPr>
          <a:xfrm>
            <a:off x="3440113" y="4233843"/>
            <a:ext cx="4670426" cy="260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6FBC613-C424-4904-A841-60C324B097B1}"/>
              </a:ext>
            </a:extLst>
          </p:cNvPr>
          <p:cNvSpPr txBox="1"/>
          <p:nvPr/>
        </p:nvSpPr>
        <p:spPr>
          <a:xfrm>
            <a:off x="166688" y="4207780"/>
            <a:ext cx="1714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Support og </a:t>
            </a:r>
            <a:r>
              <a:rPr lang="en-US" sz="1200" dirty="0" err="1"/>
              <a:t>vedligeholdelse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219924B-0CC3-4623-98BF-BBDCE03B22EB}"/>
              </a:ext>
            </a:extLst>
          </p:cNvPr>
          <p:cNvSpPr txBox="1"/>
          <p:nvPr/>
        </p:nvSpPr>
        <p:spPr>
          <a:xfrm>
            <a:off x="3713235" y="3831689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1. </a:t>
            </a:r>
            <a:r>
              <a:rPr lang="en-US" sz="1200" dirty="0" err="1"/>
              <a:t>april</a:t>
            </a:r>
            <a:r>
              <a:rPr lang="en-US" sz="1200" dirty="0"/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6350048-4B75-4238-80F3-9AD21BD0D7FF}"/>
              </a:ext>
            </a:extLst>
          </p:cNvPr>
          <p:cNvSpPr txBox="1"/>
          <p:nvPr/>
        </p:nvSpPr>
        <p:spPr>
          <a:xfrm>
            <a:off x="2509838" y="2145369"/>
            <a:ext cx="87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15. </a:t>
            </a:r>
            <a:r>
              <a:rPr lang="en-US" sz="1200" dirty="0" err="1"/>
              <a:t>februar</a:t>
            </a:r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D908D1D-E44D-4E01-BC44-93DC4BA6DA35}"/>
              </a:ext>
            </a:extLst>
          </p:cNvPr>
          <p:cNvSpPr txBox="1"/>
          <p:nvPr/>
        </p:nvSpPr>
        <p:spPr>
          <a:xfrm>
            <a:off x="3600965" y="3448619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30. marts?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18DD79D-892C-474C-8F4D-A0784EBD1C3F}"/>
              </a:ext>
            </a:extLst>
          </p:cNvPr>
          <p:cNvSpPr txBox="1"/>
          <p:nvPr/>
        </p:nvSpPr>
        <p:spPr>
          <a:xfrm>
            <a:off x="3600965" y="3134784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20. marts?</a:t>
            </a:r>
          </a:p>
        </p:txBody>
      </p:sp>
    </p:spTree>
    <p:extLst>
      <p:ext uri="{BB962C8B-B14F-4D97-AF65-F5344CB8AC3E}">
        <p14:creationId xmlns:p14="http://schemas.microsoft.com/office/powerpoint/2010/main" val="8693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I-Rad Companion Chest 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980728"/>
            <a:ext cx="9695111" cy="54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2339752" y="278233"/>
            <a:ext cx="5596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b="1" dirty="0" smtClean="0"/>
              <a:t>AI-Rad Companion </a:t>
            </a:r>
            <a:r>
              <a:rPr lang="da-DK" sz="2000" dirty="0" smtClean="0"/>
              <a:t>(CE-mærket)</a:t>
            </a:r>
            <a:endParaRPr lang="da-DK" sz="2000" b="1" dirty="0"/>
          </a:p>
        </p:txBody>
      </p:sp>
      <p:sp>
        <p:nvSpPr>
          <p:cNvPr id="3" name="Tekstboks 2"/>
          <p:cNvSpPr txBox="1"/>
          <p:nvPr/>
        </p:nvSpPr>
        <p:spPr>
          <a:xfrm>
            <a:off x="6156176" y="5972563"/>
            <a:ext cx="289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Siemens </a:t>
            </a:r>
            <a:r>
              <a:rPr lang="da-DK" sz="2400" dirty="0" err="1" smtClean="0"/>
              <a:t>Healthineers</a:t>
            </a:r>
            <a:endParaRPr lang="da-DK" sz="2400" dirty="0"/>
          </a:p>
        </p:txBody>
      </p:sp>
      <p:pic>
        <p:nvPicPr>
          <p:cNvPr id="6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 t="16085"/>
          <a:stretch/>
        </p:blipFill>
        <p:spPr bwMode="auto">
          <a:xfrm>
            <a:off x="185738" y="1124744"/>
            <a:ext cx="5659016" cy="557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47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0482" name="Picture 2" descr="C:\Users\michnm01\AppData\Local\Microsoft\Windows\Temporary Internet Files\Content.Outlook\11XGNXF2\20191201_115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5930" r="12336"/>
          <a:stretch/>
        </p:blipFill>
        <p:spPr bwMode="auto">
          <a:xfrm rot="5400000">
            <a:off x="1511521" y="1035445"/>
            <a:ext cx="684103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755576" y="3453877"/>
            <a:ext cx="7480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 err="1" smtClean="0"/>
              <a:t>Rp</a:t>
            </a:r>
            <a:r>
              <a:rPr lang="da-DK" sz="4800" b="1" dirty="0" smtClean="0"/>
              <a:t>. </a:t>
            </a:r>
            <a:r>
              <a:rPr lang="da-DK" sz="4800" b="1" dirty="0" err="1" smtClean="0"/>
              <a:t>Rtg</a:t>
            </a:r>
            <a:r>
              <a:rPr lang="da-DK" sz="4800" b="1" dirty="0" smtClean="0"/>
              <a:t> af Thorax AI  - HASTE</a:t>
            </a:r>
            <a:endParaRPr lang="da-DK" sz="4800" b="1" dirty="0"/>
          </a:p>
        </p:txBody>
      </p:sp>
    </p:spTree>
    <p:extLst>
      <p:ext uri="{BB962C8B-B14F-4D97-AF65-F5344CB8AC3E}">
        <p14:creationId xmlns:p14="http://schemas.microsoft.com/office/powerpoint/2010/main" val="365079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6258"/>
            <a:ext cx="9243871" cy="693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251520" y="5805264"/>
            <a:ext cx="5358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smtClean="0">
                <a:solidFill>
                  <a:schemeClr val="bg1"/>
                </a:solidFill>
              </a:rPr>
              <a:t>Algoritmerne er her – og de virker!</a:t>
            </a:r>
            <a:endParaRPr lang="da-DK" sz="2800" b="1" dirty="0">
              <a:solidFill>
                <a:schemeClr val="bg1"/>
              </a:solidFill>
            </a:endParaRPr>
          </a:p>
        </p:txBody>
      </p:sp>
      <p:sp>
        <p:nvSpPr>
          <p:cNvPr id="4" name="Tekstboks 3"/>
          <p:cNvSpPr txBox="1"/>
          <p:nvPr/>
        </p:nvSpPr>
        <p:spPr>
          <a:xfrm>
            <a:off x="107504" y="1124744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chemeClr val="bg1"/>
                </a:solidFill>
              </a:rPr>
              <a:t>”Michel Nemery…..</a:t>
            </a:r>
          </a:p>
          <a:p>
            <a:r>
              <a:rPr lang="da-DK" sz="2400" b="1" dirty="0" smtClean="0">
                <a:solidFill>
                  <a:schemeClr val="bg1"/>
                </a:solidFill>
              </a:rPr>
              <a:t>Arbejder med at bruge</a:t>
            </a:r>
          </a:p>
          <a:p>
            <a:r>
              <a:rPr lang="da-DK" sz="2400" b="1" dirty="0" smtClean="0">
                <a:solidFill>
                  <a:schemeClr val="bg1"/>
                </a:solidFill>
              </a:rPr>
              <a:t>Kunstig intelligens til</a:t>
            </a:r>
          </a:p>
          <a:p>
            <a:r>
              <a:rPr lang="da-DK" sz="2400" b="1" dirty="0">
                <a:solidFill>
                  <a:schemeClr val="bg1"/>
                </a:solidFill>
              </a:rPr>
              <a:t>a</a:t>
            </a:r>
            <a:r>
              <a:rPr lang="da-DK" sz="2400" b="1" dirty="0" smtClean="0">
                <a:solidFill>
                  <a:schemeClr val="bg1"/>
                </a:solidFill>
              </a:rPr>
              <a:t>t analysere </a:t>
            </a:r>
            <a:r>
              <a:rPr lang="da-DK" sz="2400" b="1" dirty="0" smtClean="0">
                <a:solidFill>
                  <a:schemeClr val="bg1"/>
                </a:solidFill>
              </a:rPr>
              <a:t>sundhedsdata</a:t>
            </a:r>
            <a:r>
              <a:rPr lang="da-DK" sz="2400" b="1" dirty="0" smtClean="0">
                <a:solidFill>
                  <a:schemeClr val="bg1"/>
                </a:solidFill>
              </a:rPr>
              <a:t>, </a:t>
            </a:r>
            <a:r>
              <a:rPr lang="da-DK" sz="2400" b="1" dirty="0" err="1" smtClean="0">
                <a:solidFill>
                  <a:schemeClr val="bg1"/>
                </a:solidFill>
              </a:rPr>
              <a:t>bla</a:t>
            </a:r>
            <a:r>
              <a:rPr lang="da-DK" sz="2400" b="1" dirty="0" smtClean="0">
                <a:solidFill>
                  <a:schemeClr val="bg1"/>
                </a:solidFill>
              </a:rPr>
              <a:t> med </a:t>
            </a:r>
            <a:r>
              <a:rPr lang="da-DK" sz="2400" b="1" dirty="0" smtClean="0">
                <a:solidFill>
                  <a:schemeClr val="bg1"/>
                </a:solidFill>
              </a:rPr>
              <a:t>Industrielle partnere</a:t>
            </a:r>
            <a:r>
              <a:rPr lang="da-DK" sz="2400" b="1" dirty="0" smtClean="0">
                <a:solidFill>
                  <a:schemeClr val="bg1"/>
                </a:solidFill>
              </a:rPr>
              <a:t>”</a:t>
            </a:r>
            <a:endParaRPr lang="da-DK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631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Potentialer for værdiskabelse med</a:t>
            </a:r>
            <a:br>
              <a:rPr lang="da-DK" dirty="0" smtClean="0"/>
            </a:br>
            <a:r>
              <a:rPr lang="da-DK" dirty="0" smtClean="0"/>
              <a:t> AI i </a:t>
            </a:r>
            <a:r>
              <a:rPr lang="da-DK" dirty="0" err="1" smtClean="0"/>
              <a:t>Radiology</a:t>
            </a:r>
            <a:r>
              <a:rPr lang="da-DK" dirty="0" smtClean="0"/>
              <a:t> +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896544"/>
          </a:xfrm>
        </p:spPr>
        <p:txBody>
          <a:bodyPr>
            <a:normAutofit fontScale="70000" lnSpcReduction="20000"/>
          </a:bodyPr>
          <a:lstStyle/>
          <a:p>
            <a:r>
              <a:rPr lang="da-DK" sz="3400" b="1" dirty="0" smtClean="0"/>
              <a:t>Definér </a:t>
            </a:r>
            <a:r>
              <a:rPr lang="da-DK" sz="3400" b="1" dirty="0"/>
              <a:t>normal </a:t>
            </a:r>
          </a:p>
          <a:p>
            <a:r>
              <a:rPr lang="da-DK" dirty="0" smtClean="0"/>
              <a:t>Nye indsigter – høst det fulde potentiale </a:t>
            </a:r>
            <a:r>
              <a:rPr lang="da-DK" dirty="0"/>
              <a:t>af </a:t>
            </a:r>
            <a:r>
              <a:rPr lang="da-DK" dirty="0" smtClean="0"/>
              <a:t>Data </a:t>
            </a:r>
            <a:endParaRPr lang="da-DK" dirty="0"/>
          </a:p>
          <a:p>
            <a:r>
              <a:rPr lang="da-DK" dirty="0" smtClean="0"/>
              <a:t>Nye biomarkører</a:t>
            </a:r>
          </a:p>
          <a:p>
            <a:r>
              <a:rPr lang="da-DK" dirty="0" smtClean="0"/>
              <a:t>Optimere </a:t>
            </a:r>
            <a:r>
              <a:rPr lang="da-DK" dirty="0" err="1"/>
              <a:t>workflow</a:t>
            </a:r>
            <a:r>
              <a:rPr lang="da-DK" dirty="0"/>
              <a:t> and </a:t>
            </a:r>
            <a:r>
              <a:rPr lang="da-DK" dirty="0" smtClean="0"/>
              <a:t>algoritmer </a:t>
            </a:r>
            <a:r>
              <a:rPr lang="da-DK" dirty="0"/>
              <a:t>for </a:t>
            </a:r>
            <a:r>
              <a:rPr lang="da-DK" dirty="0" smtClean="0"/>
              <a:t>diagnostik og behandling</a:t>
            </a:r>
          </a:p>
          <a:p>
            <a:r>
              <a:rPr lang="da-DK" dirty="0"/>
              <a:t>Test </a:t>
            </a:r>
            <a:r>
              <a:rPr lang="da-DK" dirty="0" smtClean="0"/>
              <a:t>hypoteser på </a:t>
            </a:r>
            <a:r>
              <a:rPr lang="da-DK" dirty="0" err="1"/>
              <a:t>Mega</a:t>
            </a:r>
            <a:r>
              <a:rPr lang="da-DK" dirty="0"/>
              <a:t> k</a:t>
            </a:r>
            <a:r>
              <a:rPr lang="da-DK" dirty="0" smtClean="0"/>
              <a:t>ohorter </a:t>
            </a:r>
            <a:r>
              <a:rPr lang="da-DK" dirty="0"/>
              <a:t>and </a:t>
            </a:r>
            <a:r>
              <a:rPr lang="da-DK" dirty="0" err="1" smtClean="0"/>
              <a:t>multiparametriske</a:t>
            </a:r>
            <a:r>
              <a:rPr lang="da-DK" dirty="0" smtClean="0"/>
              <a:t> </a:t>
            </a:r>
            <a:r>
              <a:rPr lang="da-DK" dirty="0"/>
              <a:t>data</a:t>
            </a:r>
          </a:p>
          <a:p>
            <a:r>
              <a:rPr lang="da-DK" dirty="0" smtClean="0"/>
              <a:t>Simulere effekten af forandringer – på historiske data</a:t>
            </a:r>
          </a:p>
          <a:p>
            <a:r>
              <a:rPr lang="da-DK" dirty="0"/>
              <a:t>Personlig- og præcisions- medicin</a:t>
            </a:r>
          </a:p>
          <a:p>
            <a:r>
              <a:rPr lang="da-DK" dirty="0" smtClean="0"/>
              <a:t>Digital </a:t>
            </a:r>
            <a:r>
              <a:rPr lang="da-DK" dirty="0"/>
              <a:t>Tvilling</a:t>
            </a:r>
          </a:p>
          <a:p>
            <a:r>
              <a:rPr lang="da-DK" dirty="0" err="1" smtClean="0"/>
              <a:t>Spektral</a:t>
            </a:r>
            <a:r>
              <a:rPr lang="da-DK" dirty="0" smtClean="0"/>
              <a:t> CT</a:t>
            </a:r>
          </a:p>
          <a:p>
            <a:r>
              <a:rPr lang="da-DK" dirty="0" smtClean="0"/>
              <a:t>2D -&gt; 3D</a:t>
            </a:r>
          </a:p>
          <a:p>
            <a:r>
              <a:rPr lang="da-DK" dirty="0" smtClean="0"/>
              <a:t>Selvbetjenings-CT-skanner</a:t>
            </a:r>
            <a:endParaRPr lang="da-DK" dirty="0"/>
          </a:p>
          <a:p>
            <a:r>
              <a:rPr lang="da-DK" dirty="0"/>
              <a:t>No more ”p &lt;0,05”</a:t>
            </a:r>
          </a:p>
          <a:p>
            <a:r>
              <a:rPr lang="da-DK" dirty="0" smtClean="0"/>
              <a:t>Assisteret kommunikation</a:t>
            </a:r>
          </a:p>
          <a:p>
            <a:r>
              <a:rPr lang="da-DK" dirty="0" smtClean="0"/>
              <a:t>”</a:t>
            </a:r>
            <a:r>
              <a:rPr lang="da-DK" dirty="0" err="1" smtClean="0"/>
              <a:t>Phd</a:t>
            </a:r>
            <a:r>
              <a:rPr lang="da-DK" dirty="0" smtClean="0"/>
              <a:t>” </a:t>
            </a:r>
            <a:r>
              <a:rPr lang="da-DK" dirty="0"/>
              <a:t>på 5 min?</a:t>
            </a:r>
          </a:p>
          <a:p>
            <a:endParaRPr lang="da-DK" dirty="0"/>
          </a:p>
          <a:p>
            <a:endParaRPr lang="da-DK" dirty="0" smtClean="0"/>
          </a:p>
        </p:txBody>
      </p:sp>
      <p:pic>
        <p:nvPicPr>
          <p:cNvPr id="4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14056" b="3462"/>
          <a:stretch/>
        </p:blipFill>
        <p:spPr bwMode="auto">
          <a:xfrm>
            <a:off x="5004048" y="4077072"/>
            <a:ext cx="3964116" cy="264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6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smtClean="0"/>
              <a:t>Potentiel værdi ved </a:t>
            </a:r>
            <a:r>
              <a:rPr lang="da-DK" dirty="0" smtClean="0">
                <a:solidFill>
                  <a:srgbClr val="FF0000"/>
                </a:solidFill>
              </a:rPr>
              <a:t>AI</a:t>
            </a:r>
            <a:r>
              <a:rPr lang="da-DK" dirty="0" smtClean="0"/>
              <a:t> i Radiologi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123728" y="1844824"/>
            <a:ext cx="6573416" cy="4525963"/>
          </a:xfrm>
        </p:spPr>
        <p:txBody>
          <a:bodyPr>
            <a:normAutofit fontScale="92500" lnSpcReduction="20000"/>
          </a:bodyPr>
          <a:lstStyle/>
          <a:p>
            <a:r>
              <a:rPr lang="da-DK" dirty="0" smtClean="0"/>
              <a:t>Stråle dosis (50-70%)</a:t>
            </a:r>
          </a:p>
          <a:p>
            <a:r>
              <a:rPr lang="da-DK" dirty="0" smtClean="0"/>
              <a:t>Kontraststof-brug</a:t>
            </a:r>
          </a:p>
          <a:p>
            <a:r>
              <a:rPr lang="da-DK" dirty="0" smtClean="0"/>
              <a:t>Støj i billederne</a:t>
            </a:r>
          </a:p>
          <a:p>
            <a:r>
              <a:rPr lang="da-DK" dirty="0" smtClean="0"/>
              <a:t>Ventetid</a:t>
            </a:r>
          </a:p>
          <a:p>
            <a:r>
              <a:rPr lang="da-DK" dirty="0" err="1" smtClean="0"/>
              <a:t>Ommere</a:t>
            </a:r>
            <a:r>
              <a:rPr lang="da-DK" dirty="0" smtClean="0"/>
              <a:t>/Fejl</a:t>
            </a:r>
          </a:p>
          <a:p>
            <a:r>
              <a:rPr lang="da-DK" dirty="0" smtClean="0"/>
              <a:t>Ulighed</a:t>
            </a:r>
          </a:p>
          <a:p>
            <a:r>
              <a:rPr lang="da-DK" dirty="0" smtClean="0"/>
              <a:t>Ressourceforbrug</a:t>
            </a:r>
          </a:p>
          <a:p>
            <a:r>
              <a:rPr lang="da-DK" dirty="0" smtClean="0"/>
              <a:t>Radiologmangel</a:t>
            </a:r>
          </a:p>
          <a:p>
            <a:r>
              <a:rPr lang="da-DK" dirty="0" err="1" smtClean="0"/>
              <a:t>Udbrændthed</a:t>
            </a:r>
            <a:endParaRPr lang="da-DK" dirty="0"/>
          </a:p>
          <a:p>
            <a:endParaRPr lang="da-DK" dirty="0" smtClean="0"/>
          </a:p>
        </p:txBody>
      </p:sp>
      <p:pic>
        <p:nvPicPr>
          <p:cNvPr id="4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54860"/>
            <a:ext cx="2461443" cy="3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boks 4"/>
          <p:cNvSpPr txBox="1"/>
          <p:nvPr/>
        </p:nvSpPr>
        <p:spPr>
          <a:xfrm rot="17484934">
            <a:off x="-539647" y="3541571"/>
            <a:ext cx="3127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 smtClean="0">
                <a:solidFill>
                  <a:srgbClr val="FF0000"/>
                </a:solidFill>
              </a:rPr>
              <a:t>Reducerer</a:t>
            </a:r>
            <a:endParaRPr lang="da-DK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454609" y="4941168"/>
            <a:ext cx="53415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i den Digitale Transformation </a:t>
            </a:r>
          </a:p>
          <a:p>
            <a:r>
              <a:rPr lang="da-DK" sz="3200" b="1" dirty="0"/>
              <a:t>a</a:t>
            </a:r>
            <a:r>
              <a:rPr lang="da-DK" sz="3200" b="1" dirty="0" smtClean="0"/>
              <a:t>f sundhedsvæsnet</a:t>
            </a:r>
            <a:endParaRPr lang="da-DK" sz="3200" b="1" dirty="0"/>
          </a:p>
        </p:txBody>
      </p:sp>
      <p:sp>
        <p:nvSpPr>
          <p:cNvPr id="4" name="Tekstboks 3"/>
          <p:cNvSpPr txBox="1"/>
          <p:nvPr/>
        </p:nvSpPr>
        <p:spPr>
          <a:xfrm>
            <a:off x="913034" y="2098932"/>
            <a:ext cx="803437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dirty="0" smtClean="0"/>
              <a:t>Diagnostik i front – hurtig, effektiv og god behandling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dirty="0" smtClean="0"/>
              <a:t>CT-screening til uafklarede akutte patienter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dirty="0" smtClean="0"/>
              <a:t>Ingen ventetid på diagnostik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dirty="0" smtClean="0"/>
              <a:t>Nye muligheder i en buldrende teknologisk udvikling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dirty="0"/>
              <a:t>Ingen siloer i </a:t>
            </a:r>
            <a:r>
              <a:rPr lang="da-DK" sz="2400" dirty="0" smtClean="0"/>
              <a:t>Akuthospitalerne  </a:t>
            </a:r>
            <a:r>
              <a:rPr lang="da-DK" sz="2400" dirty="0"/>
              <a:t>– kompromisløst samarbejde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dirty="0" smtClean="0"/>
              <a:t>Selvbetjening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913034" y="908720"/>
            <a:ext cx="6991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a-DK" sz="4000" b="1" dirty="0" smtClean="0">
                <a:solidFill>
                  <a:prstClr val="black"/>
                </a:solidFill>
              </a:rPr>
              <a:t>Radiologien </a:t>
            </a:r>
            <a:r>
              <a:rPr lang="da-DK" sz="4000" b="1" dirty="0">
                <a:solidFill>
                  <a:prstClr val="black"/>
                </a:solidFill>
              </a:rPr>
              <a:t>som fødselshjælper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77072"/>
            <a:ext cx="3102091" cy="232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2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edresultat for clusters diseas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4" y="260648"/>
            <a:ext cx="6132165" cy="629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383786" y="1034698"/>
            <a:ext cx="2714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 smtClean="0"/>
              <a:t>Nye indsigter</a:t>
            </a:r>
            <a:endParaRPr lang="da-DK" sz="3600" b="1" dirty="0"/>
          </a:p>
        </p:txBody>
      </p:sp>
      <p:sp>
        <p:nvSpPr>
          <p:cNvPr id="4" name="Tekstboks 3"/>
          <p:cNvSpPr txBox="1"/>
          <p:nvPr/>
        </p:nvSpPr>
        <p:spPr>
          <a:xfrm>
            <a:off x="611560" y="5373216"/>
            <a:ext cx="220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Diabetes Type 5</a:t>
            </a:r>
            <a:endParaRPr lang="da-DK" sz="2400" b="1" dirty="0"/>
          </a:p>
        </p:txBody>
      </p:sp>
      <p:pic>
        <p:nvPicPr>
          <p:cNvPr id="7170" name="Picture 2" descr="C:\Users\michnm01\AppData\Local\Microsoft\Windows\Temporary Internet Files\Content.Outlook\11XGNXF2\Screenshot_20190824-08295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0" b="14919"/>
          <a:stretch/>
        </p:blipFill>
        <p:spPr bwMode="auto">
          <a:xfrm>
            <a:off x="2094120" y="380747"/>
            <a:ext cx="4710127" cy="617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43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4131" y="135066"/>
            <a:ext cx="8229600" cy="1143000"/>
          </a:xfrm>
        </p:spPr>
        <p:txBody>
          <a:bodyPr/>
          <a:lstStyle/>
          <a:p>
            <a:r>
              <a:rPr lang="da-DK" dirty="0" smtClean="0"/>
              <a:t>Sundhedsdata bor i siloer</a:t>
            </a:r>
            <a:endParaRPr lang="da-DK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96752"/>
            <a:ext cx="799288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591449" y="4509120"/>
            <a:ext cx="7641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Patology</a:t>
            </a:r>
            <a:r>
              <a:rPr lang="da-DK" dirty="0" smtClean="0"/>
              <a:t>        Blodprøver    </a:t>
            </a:r>
            <a:r>
              <a:rPr lang="da-DK" dirty="0"/>
              <a:t>Billeder             </a:t>
            </a:r>
            <a:r>
              <a:rPr lang="da-DK" dirty="0" err="1" smtClean="0"/>
              <a:t>Genome</a:t>
            </a:r>
            <a:r>
              <a:rPr lang="da-DK" dirty="0" smtClean="0"/>
              <a:t>          Journal       Mikrobiologi</a:t>
            </a:r>
            <a:endParaRPr lang="da-DK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45224"/>
            <a:ext cx="1050363" cy="114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Lige pilforbindelse 7"/>
          <p:cNvCxnSpPr/>
          <p:nvPr/>
        </p:nvCxnSpPr>
        <p:spPr>
          <a:xfrm>
            <a:off x="899592" y="4878452"/>
            <a:ext cx="2952328" cy="782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/>
          <p:cNvCxnSpPr/>
          <p:nvPr/>
        </p:nvCxnSpPr>
        <p:spPr>
          <a:xfrm>
            <a:off x="2195736" y="4878452"/>
            <a:ext cx="1656184" cy="710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/>
          <p:cNvCxnSpPr/>
          <p:nvPr/>
        </p:nvCxnSpPr>
        <p:spPr>
          <a:xfrm>
            <a:off x="3491880" y="4878452"/>
            <a:ext cx="457200" cy="45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/>
          <p:cNvCxnSpPr/>
          <p:nvPr/>
        </p:nvCxnSpPr>
        <p:spPr>
          <a:xfrm flipH="1">
            <a:off x="4902284" y="4693786"/>
            <a:ext cx="2262004" cy="8954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/>
          <p:cNvCxnSpPr/>
          <p:nvPr/>
        </p:nvCxnSpPr>
        <p:spPr>
          <a:xfrm flipH="1">
            <a:off x="4902283" y="4878452"/>
            <a:ext cx="1181885" cy="566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/>
          <p:cNvCxnSpPr/>
          <p:nvPr/>
        </p:nvCxnSpPr>
        <p:spPr>
          <a:xfrm flipH="1">
            <a:off x="4642852" y="4878452"/>
            <a:ext cx="145172" cy="3553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øjrepil 25"/>
          <p:cNvSpPr/>
          <p:nvPr/>
        </p:nvSpPr>
        <p:spPr>
          <a:xfrm>
            <a:off x="5622030" y="5675698"/>
            <a:ext cx="73099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r="18883" b="31801"/>
          <a:stretch/>
        </p:blipFill>
        <p:spPr bwMode="auto">
          <a:xfrm>
            <a:off x="7020272" y="4986497"/>
            <a:ext cx="1337482" cy="1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kstboks 28"/>
          <p:cNvSpPr txBox="1"/>
          <p:nvPr/>
        </p:nvSpPr>
        <p:spPr>
          <a:xfrm>
            <a:off x="556216" y="5771006"/>
            <a:ext cx="3279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”The Human </a:t>
            </a:r>
            <a:r>
              <a:rPr lang="da-DK" sz="2400" b="1" dirty="0" err="1"/>
              <a:t>integrator</a:t>
            </a:r>
            <a:r>
              <a:rPr lang="da-DK" sz="24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640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84087"/>
            <a:ext cx="6756242" cy="50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1023882" y="368300"/>
            <a:ext cx="76597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4000" b="1" dirty="0" smtClean="0"/>
              <a:t>Data skal arbejde og </a:t>
            </a:r>
            <a:r>
              <a:rPr lang="da-DK" sz="4000" b="1" dirty="0" smtClean="0"/>
              <a:t>krydsbestøves</a:t>
            </a:r>
            <a:endParaRPr lang="da-DK" sz="4000" b="1" dirty="0"/>
          </a:p>
          <a:p>
            <a:pPr algn="ctr"/>
            <a:r>
              <a:rPr lang="da-DK" sz="4000" b="1" dirty="0"/>
              <a:t> </a:t>
            </a:r>
            <a:r>
              <a:rPr lang="da-DK" sz="4000" b="1" dirty="0" smtClean="0"/>
              <a:t>i </a:t>
            </a:r>
            <a:r>
              <a:rPr lang="da-DK" sz="4000" b="1" dirty="0"/>
              <a:t>D</a:t>
            </a:r>
            <a:r>
              <a:rPr lang="da-DK" sz="4000" b="1" dirty="0" smtClean="0"/>
              <a:t>igitale Ø</a:t>
            </a:r>
            <a:r>
              <a:rPr lang="da-DK" sz="4000" b="1" dirty="0"/>
              <a:t>k</a:t>
            </a:r>
            <a:r>
              <a:rPr lang="da-DK" sz="4000" b="1" dirty="0" smtClean="0"/>
              <a:t>osystemer</a:t>
            </a:r>
            <a:endParaRPr lang="da-DK" sz="4000" b="1" dirty="0"/>
          </a:p>
        </p:txBody>
      </p:sp>
    </p:spTree>
    <p:extLst>
      <p:ext uri="{BB962C8B-B14F-4D97-AF65-F5344CB8AC3E}">
        <p14:creationId xmlns:p14="http://schemas.microsoft.com/office/powerpoint/2010/main" val="3643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50388" y="2924944"/>
            <a:ext cx="6011641" cy="684436"/>
          </a:xfrm>
        </p:spPr>
        <p:txBody>
          <a:bodyPr>
            <a:normAutofit fontScale="90000"/>
          </a:bodyPr>
          <a:lstStyle/>
          <a:p>
            <a:r>
              <a:rPr lang="da-DK" sz="2000" b="1" dirty="0" smtClean="0"/>
              <a:t>VNA</a:t>
            </a:r>
            <a:r>
              <a:rPr lang="da-DK" sz="2000" dirty="0" smtClean="0"/>
              <a:t> </a:t>
            </a:r>
            <a:r>
              <a:rPr lang="da-DK" sz="2000" dirty="0"/>
              <a:t>og </a:t>
            </a:r>
            <a:r>
              <a:rPr lang="da-DK" sz="2000" dirty="0" err="1"/>
              <a:t>high</a:t>
            </a:r>
            <a:r>
              <a:rPr lang="da-DK" sz="2000" dirty="0"/>
              <a:t> performance</a:t>
            </a:r>
            <a:br>
              <a:rPr lang="da-DK" sz="2000" dirty="0"/>
            </a:br>
            <a:r>
              <a:rPr lang="da-DK" sz="2000" dirty="0" err="1"/>
              <a:t>analytics</a:t>
            </a:r>
            <a:r>
              <a:rPr lang="da-DK" sz="2000" dirty="0"/>
              <a:t> </a:t>
            </a:r>
            <a:r>
              <a:rPr lang="da-DK" sz="2000" dirty="0" smtClean="0"/>
              <a:t>computere</a:t>
            </a:r>
            <a:endParaRPr lang="da-DK" sz="2000" dirty="0"/>
          </a:p>
        </p:txBody>
      </p:sp>
      <p:pic>
        <p:nvPicPr>
          <p:cNvPr id="6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251520" y="1484784"/>
            <a:ext cx="849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Bio bank         Lab           Micro </a:t>
            </a:r>
            <a:r>
              <a:rPr lang="da-DK" b="1" dirty="0" err="1"/>
              <a:t>biology</a:t>
            </a:r>
            <a:r>
              <a:rPr lang="da-DK" b="1" dirty="0"/>
              <a:t>            Images         </a:t>
            </a:r>
            <a:r>
              <a:rPr lang="da-DK" b="1" dirty="0" err="1"/>
              <a:t>Genome</a:t>
            </a:r>
            <a:r>
              <a:rPr lang="da-DK" b="1" dirty="0"/>
              <a:t>                 EMR</a:t>
            </a:r>
            <a:r>
              <a:rPr lang="da-DK" dirty="0"/>
              <a:t>	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90" y="5160942"/>
            <a:ext cx="1050363" cy="114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Lige pilforbindelse 7"/>
          <p:cNvCxnSpPr/>
          <p:nvPr/>
        </p:nvCxnSpPr>
        <p:spPr>
          <a:xfrm>
            <a:off x="683568" y="1854116"/>
            <a:ext cx="1512168" cy="1070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/>
          <p:cNvCxnSpPr/>
          <p:nvPr/>
        </p:nvCxnSpPr>
        <p:spPr>
          <a:xfrm>
            <a:off x="1835696" y="1854116"/>
            <a:ext cx="360040" cy="4227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/>
          <p:cNvCxnSpPr/>
          <p:nvPr/>
        </p:nvCxnSpPr>
        <p:spPr>
          <a:xfrm>
            <a:off x="3203848" y="1854116"/>
            <a:ext cx="0" cy="2113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/>
          <p:cNvCxnSpPr/>
          <p:nvPr/>
        </p:nvCxnSpPr>
        <p:spPr>
          <a:xfrm flipH="1">
            <a:off x="4463699" y="1854116"/>
            <a:ext cx="2988621" cy="1070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/>
          <p:cNvCxnSpPr/>
          <p:nvPr/>
        </p:nvCxnSpPr>
        <p:spPr>
          <a:xfrm flipH="1">
            <a:off x="4377101" y="1854116"/>
            <a:ext cx="1491043" cy="854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/>
          <p:cNvCxnSpPr/>
          <p:nvPr/>
        </p:nvCxnSpPr>
        <p:spPr>
          <a:xfrm flipH="1">
            <a:off x="4211960" y="1854116"/>
            <a:ext cx="503478" cy="535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øjrepil 25"/>
          <p:cNvSpPr/>
          <p:nvPr/>
        </p:nvSpPr>
        <p:spPr>
          <a:xfrm>
            <a:off x="5137150" y="5490219"/>
            <a:ext cx="73099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r="18883" b="31801"/>
          <a:stretch/>
        </p:blipFill>
        <p:spPr bwMode="auto">
          <a:xfrm>
            <a:off x="7020272" y="4986497"/>
            <a:ext cx="1337482" cy="1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kstboks 28"/>
          <p:cNvSpPr txBox="1"/>
          <p:nvPr/>
        </p:nvSpPr>
        <p:spPr>
          <a:xfrm>
            <a:off x="591359" y="4305446"/>
            <a:ext cx="1673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 smtClean="0"/>
              <a:t>Augmented</a:t>
            </a:r>
            <a:endParaRPr lang="da-DK" sz="2400" b="1" dirty="0" smtClean="0"/>
          </a:p>
          <a:p>
            <a:r>
              <a:rPr lang="da-DK" sz="2400" b="1" dirty="0" smtClean="0"/>
              <a:t> </a:t>
            </a:r>
            <a:r>
              <a:rPr lang="da-DK" sz="2400" b="1" dirty="0" err="1" smtClean="0"/>
              <a:t>Radiologist</a:t>
            </a:r>
            <a:endParaRPr lang="da-DK" sz="3600" b="1" dirty="0"/>
          </a:p>
        </p:txBody>
      </p:sp>
      <p:sp>
        <p:nvSpPr>
          <p:cNvPr id="27" name="Nedadgående pil 26"/>
          <p:cNvSpPr/>
          <p:nvPr/>
        </p:nvSpPr>
        <p:spPr>
          <a:xfrm>
            <a:off x="3319156" y="4368129"/>
            <a:ext cx="484632" cy="618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959" y="2420113"/>
            <a:ext cx="1970858" cy="147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padgående pil 2"/>
          <p:cNvSpPr/>
          <p:nvPr/>
        </p:nvSpPr>
        <p:spPr>
          <a:xfrm>
            <a:off x="2793381" y="4305446"/>
            <a:ext cx="327065" cy="6810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boks 3"/>
          <p:cNvSpPr txBox="1"/>
          <p:nvPr/>
        </p:nvSpPr>
        <p:spPr>
          <a:xfrm>
            <a:off x="4778265" y="3604374"/>
            <a:ext cx="4115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a-DK" sz="2800" b="1" dirty="0">
                <a:solidFill>
                  <a:prstClr val="black"/>
                </a:solidFill>
              </a:rPr>
              <a:t>Superhuman </a:t>
            </a:r>
            <a:r>
              <a:rPr lang="da-DK" sz="2800" b="1" dirty="0" err="1">
                <a:solidFill>
                  <a:prstClr val="black"/>
                </a:solidFill>
              </a:rPr>
              <a:t>I</a:t>
            </a:r>
            <a:r>
              <a:rPr lang="da-DK" sz="2800" b="1" dirty="0" err="1" smtClean="0">
                <a:solidFill>
                  <a:prstClr val="black"/>
                </a:solidFill>
              </a:rPr>
              <a:t>ntegrator</a:t>
            </a:r>
            <a:r>
              <a:rPr lang="da-DK" sz="2800" b="1" dirty="0" smtClean="0">
                <a:solidFill>
                  <a:prstClr val="black"/>
                </a:solidFill>
              </a:rPr>
              <a:t>/AI</a:t>
            </a:r>
            <a:endParaRPr lang="da-DK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0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487547" y="908719"/>
            <a:ext cx="8096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 smtClean="0">
                <a:solidFill>
                  <a:prstClr val="black"/>
                </a:solidFill>
              </a:rPr>
              <a:t>Problem fokuseret analyse og beskrivelse</a:t>
            </a:r>
            <a:endParaRPr lang="da-DK" sz="3600" b="1" dirty="0">
              <a:solidFill>
                <a:prstClr val="black"/>
              </a:solidFill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755576" y="5982275"/>
            <a:ext cx="7860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Lad </a:t>
            </a:r>
            <a:r>
              <a:rPr lang="da-DK" sz="3200" b="1" dirty="0"/>
              <a:t>AI </a:t>
            </a:r>
            <a:r>
              <a:rPr lang="da-DK" sz="3200" b="1" dirty="0" smtClean="0"/>
              <a:t>om Screeningen for de uventede fund</a:t>
            </a:r>
            <a:r>
              <a:rPr lang="da-DK" sz="3200" b="1" dirty="0" smtClean="0">
                <a:solidFill>
                  <a:srgbClr val="FF0000"/>
                </a:solidFill>
              </a:rPr>
              <a:t>!</a:t>
            </a:r>
            <a:endParaRPr lang="da-DK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31" y="1882858"/>
            <a:ext cx="3262437" cy="262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78827"/>
            <a:ext cx="309634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5"/>
          <a:stretch/>
        </p:blipFill>
        <p:spPr bwMode="auto">
          <a:xfrm>
            <a:off x="5508104" y="1628800"/>
            <a:ext cx="2890159" cy="416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03" y="3711265"/>
            <a:ext cx="3743293" cy="209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8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1428648" y="3068960"/>
            <a:ext cx="6580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Slap af – det er bare et nyt paradigme</a:t>
            </a:r>
            <a:endParaRPr lang="da-DK" sz="3200" b="1" dirty="0"/>
          </a:p>
        </p:txBody>
      </p:sp>
      <p:sp>
        <p:nvSpPr>
          <p:cNvPr id="3" name="Tekstboks 2"/>
          <p:cNvSpPr txBox="1"/>
          <p:nvPr/>
        </p:nvSpPr>
        <p:spPr>
          <a:xfrm>
            <a:off x="1079689" y="967915"/>
            <a:ext cx="3058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Medicin er databaseret  klinisk videnskab</a:t>
            </a:r>
            <a:endParaRPr lang="da-DK" sz="3200" dirty="0"/>
          </a:p>
        </p:txBody>
      </p:sp>
      <p:sp>
        <p:nvSpPr>
          <p:cNvPr id="4" name="Tekstboks 3"/>
          <p:cNvSpPr txBox="1"/>
          <p:nvPr/>
        </p:nvSpPr>
        <p:spPr>
          <a:xfrm>
            <a:off x="5364088" y="4653136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Medicin bliver klinikbaseret datavidenskab</a:t>
            </a:r>
            <a:endParaRPr lang="da-DK" sz="3200" dirty="0"/>
          </a:p>
        </p:txBody>
      </p:sp>
      <p:pic>
        <p:nvPicPr>
          <p:cNvPr id="8194" name="Picture 2" descr="C:\Users\michnm01\AppData\Local\Microsoft\Windows\Temporary Internet Files\Content.Outlook\EHSEJ0ZU\20161127_1102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t="9456" r="24972" b="31718"/>
          <a:stretch/>
        </p:blipFill>
        <p:spPr bwMode="auto">
          <a:xfrm>
            <a:off x="971600" y="4149080"/>
            <a:ext cx="3275004" cy="22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4" b="-1"/>
          <a:stretch/>
        </p:blipFill>
        <p:spPr bwMode="auto">
          <a:xfrm>
            <a:off x="4932890" y="548680"/>
            <a:ext cx="2857500" cy="240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65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2438791" y="2996952"/>
            <a:ext cx="4046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 err="1" smtClean="0"/>
              <a:t>Phd</a:t>
            </a:r>
            <a:r>
              <a:rPr lang="da-DK" sz="5400" b="1" dirty="0" smtClean="0"/>
              <a:t> på 5 min</a:t>
            </a:r>
            <a:r>
              <a:rPr lang="da-DK" sz="3200" b="1" dirty="0" smtClean="0"/>
              <a:t>.</a:t>
            </a:r>
            <a:endParaRPr lang="da-DK" sz="3200" b="1" dirty="0"/>
          </a:p>
        </p:txBody>
      </p:sp>
      <p:sp>
        <p:nvSpPr>
          <p:cNvPr id="3" name="Tekstboks 2"/>
          <p:cNvSpPr txBox="1"/>
          <p:nvPr/>
        </p:nvSpPr>
        <p:spPr>
          <a:xfrm>
            <a:off x="405289" y="1429126"/>
            <a:ext cx="363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Data set manager</a:t>
            </a:r>
            <a:endParaRPr lang="da-DK" sz="3200" dirty="0"/>
          </a:p>
        </p:txBody>
      </p:sp>
      <p:pic>
        <p:nvPicPr>
          <p:cNvPr id="7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illedresultat for facebook healthcare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r="10931" b="4167"/>
          <a:stretch/>
        </p:blipFill>
        <p:spPr bwMode="auto">
          <a:xfrm>
            <a:off x="158563" y="4365104"/>
            <a:ext cx="2992938" cy="23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2019741" y="5737611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/>
              <a:t>Medical data </a:t>
            </a:r>
            <a:r>
              <a:rPr lang="da-DK" sz="3200" dirty="0" err="1" smtClean="0"/>
              <a:t>scientist</a:t>
            </a:r>
            <a:endParaRPr lang="da-DK" sz="3200" dirty="0"/>
          </a:p>
        </p:txBody>
      </p:sp>
      <p:sp>
        <p:nvSpPr>
          <p:cNvPr id="5" name="Tekstboks 4"/>
          <p:cNvSpPr txBox="1"/>
          <p:nvPr/>
        </p:nvSpPr>
        <p:spPr>
          <a:xfrm>
            <a:off x="1706809" y="499379"/>
            <a:ext cx="6868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 smtClean="0"/>
              <a:t>De Nye </a:t>
            </a:r>
            <a:r>
              <a:rPr lang="da-DK" sz="4800" b="1" dirty="0" smtClean="0">
                <a:solidFill>
                  <a:srgbClr val="FF0000"/>
                </a:solidFill>
              </a:rPr>
              <a:t>L</a:t>
            </a:r>
            <a:r>
              <a:rPr lang="da-DK" sz="4800" b="1" dirty="0" smtClean="0"/>
              <a:t>ægekompetencer</a:t>
            </a:r>
            <a:endParaRPr lang="da-DK" sz="4800" b="1" dirty="0"/>
          </a:p>
        </p:txBody>
      </p:sp>
      <p:sp>
        <p:nvSpPr>
          <p:cNvPr id="6" name="Tekstboks 5"/>
          <p:cNvSpPr txBox="1"/>
          <p:nvPr/>
        </p:nvSpPr>
        <p:spPr>
          <a:xfrm>
            <a:off x="5652120" y="2281074"/>
            <a:ext cx="226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smtClean="0"/>
              <a:t>Data </a:t>
            </a:r>
            <a:r>
              <a:rPr lang="da-DK" sz="3200" dirty="0" err="1" smtClean="0"/>
              <a:t>curator</a:t>
            </a:r>
            <a:endParaRPr lang="da-DK" sz="3200" dirty="0"/>
          </a:p>
        </p:txBody>
      </p:sp>
      <p:sp>
        <p:nvSpPr>
          <p:cNvPr id="9" name="Tekstboks 8"/>
          <p:cNvSpPr txBox="1"/>
          <p:nvPr/>
        </p:nvSpPr>
        <p:spPr>
          <a:xfrm>
            <a:off x="4640144" y="4087493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err="1" smtClean="0"/>
              <a:t>Thinking</a:t>
            </a:r>
            <a:r>
              <a:rPr lang="da-DK" sz="3200" dirty="0" smtClean="0"/>
              <a:t> </a:t>
            </a:r>
            <a:r>
              <a:rPr lang="da-DK" sz="3200" dirty="0" err="1" smtClean="0"/>
              <a:t>outside</a:t>
            </a:r>
            <a:r>
              <a:rPr lang="da-DK" sz="3200" dirty="0" smtClean="0"/>
              <a:t> the </a:t>
            </a:r>
            <a:r>
              <a:rPr lang="da-DK" sz="3200" dirty="0" err="1" smtClean="0"/>
              <a:t>box</a:t>
            </a:r>
            <a:endParaRPr lang="da-DK" sz="3200" dirty="0"/>
          </a:p>
        </p:txBody>
      </p:sp>
      <p:sp>
        <p:nvSpPr>
          <p:cNvPr id="11" name="Rektangel 10"/>
          <p:cNvSpPr/>
          <p:nvPr/>
        </p:nvSpPr>
        <p:spPr>
          <a:xfrm>
            <a:off x="8172400" y="3920282"/>
            <a:ext cx="864096" cy="751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boks 11"/>
          <p:cNvSpPr txBox="1"/>
          <p:nvPr/>
        </p:nvSpPr>
        <p:spPr>
          <a:xfrm>
            <a:off x="1304131" y="2281075"/>
            <a:ext cx="239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smtClean="0"/>
              <a:t>White </a:t>
            </a:r>
            <a:r>
              <a:rPr lang="da-DK" sz="3200" dirty="0" err="1" smtClean="0"/>
              <a:t>boxing</a:t>
            </a:r>
            <a:endParaRPr lang="da-DK" sz="3200" dirty="0"/>
          </a:p>
        </p:txBody>
      </p:sp>
      <p:sp>
        <p:nvSpPr>
          <p:cNvPr id="13" name="Tekstboks 12"/>
          <p:cNvSpPr txBox="1"/>
          <p:nvPr/>
        </p:nvSpPr>
        <p:spPr>
          <a:xfrm>
            <a:off x="6671739" y="1330376"/>
            <a:ext cx="1932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err="1" smtClean="0"/>
              <a:t>Partnering</a:t>
            </a:r>
            <a:endParaRPr lang="da-DK" sz="3200" dirty="0"/>
          </a:p>
        </p:txBody>
      </p:sp>
      <p:sp>
        <p:nvSpPr>
          <p:cNvPr id="14" name="Tekstboks 13"/>
          <p:cNvSpPr txBox="1"/>
          <p:nvPr/>
        </p:nvSpPr>
        <p:spPr>
          <a:xfrm>
            <a:off x="165459" y="3458617"/>
            <a:ext cx="1841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smtClean="0"/>
              <a:t>Big dating</a:t>
            </a:r>
            <a:endParaRPr lang="da-DK" sz="3200" dirty="0"/>
          </a:p>
        </p:txBody>
      </p:sp>
      <p:sp>
        <p:nvSpPr>
          <p:cNvPr id="15" name="Tekstboks 14"/>
          <p:cNvSpPr txBox="1"/>
          <p:nvPr/>
        </p:nvSpPr>
        <p:spPr>
          <a:xfrm>
            <a:off x="6784321" y="6118155"/>
            <a:ext cx="2144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err="1" smtClean="0"/>
              <a:t>Prototyping</a:t>
            </a:r>
            <a:endParaRPr lang="da-DK" sz="3200" dirty="0"/>
          </a:p>
        </p:txBody>
      </p:sp>
      <p:sp>
        <p:nvSpPr>
          <p:cNvPr id="16" name="Tekstboks 15"/>
          <p:cNvSpPr txBox="1"/>
          <p:nvPr/>
        </p:nvSpPr>
        <p:spPr>
          <a:xfrm>
            <a:off x="6102801" y="5152836"/>
            <a:ext cx="2501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smtClean="0"/>
              <a:t>Value </a:t>
            </a:r>
            <a:r>
              <a:rPr lang="da-DK" sz="3200" dirty="0" err="1" smtClean="0"/>
              <a:t>focused</a:t>
            </a:r>
            <a:endParaRPr lang="da-DK" sz="3200" dirty="0"/>
          </a:p>
        </p:txBody>
      </p:sp>
      <p:sp>
        <p:nvSpPr>
          <p:cNvPr id="17" name="Tekstboks 16"/>
          <p:cNvSpPr txBox="1"/>
          <p:nvPr/>
        </p:nvSpPr>
        <p:spPr>
          <a:xfrm rot="19977732">
            <a:off x="1114593" y="2442953"/>
            <a:ext cx="71861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600" b="1" dirty="0" smtClean="0">
                <a:solidFill>
                  <a:srgbClr val="FF0000"/>
                </a:solidFill>
              </a:rPr>
              <a:t>Is </a:t>
            </a:r>
            <a:r>
              <a:rPr lang="da-DK" sz="6600" b="1" dirty="0" err="1" smtClean="0">
                <a:solidFill>
                  <a:srgbClr val="FF0000"/>
                </a:solidFill>
              </a:rPr>
              <a:t>your</a:t>
            </a:r>
            <a:r>
              <a:rPr lang="da-DK" sz="6600" b="1" dirty="0" smtClean="0">
                <a:solidFill>
                  <a:srgbClr val="FF0000"/>
                </a:solidFill>
              </a:rPr>
              <a:t> Team </a:t>
            </a:r>
            <a:r>
              <a:rPr lang="da-DK" sz="6600" b="1" dirty="0" err="1" smtClean="0">
                <a:solidFill>
                  <a:srgbClr val="FF0000"/>
                </a:solidFill>
              </a:rPr>
              <a:t>ready</a:t>
            </a:r>
            <a:r>
              <a:rPr lang="da-DK" sz="6600" b="1" dirty="0" smtClean="0">
                <a:solidFill>
                  <a:srgbClr val="FF0000"/>
                </a:solidFill>
              </a:rPr>
              <a:t>?</a:t>
            </a:r>
            <a:endParaRPr lang="da-DK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050" name="Picture 2" descr="C:\Users\michnm01\AppData\Local\Microsoft\Windows\Temporary Internet Files\Content.Outlook\11XGNXF2\IMG_9610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6656" cy="78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3491880" y="584612"/>
            <a:ext cx="3050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 smtClean="0"/>
              <a:t>Disclosures</a:t>
            </a:r>
            <a:endParaRPr lang="da-DK" sz="4800" b="1" dirty="0"/>
          </a:p>
        </p:txBody>
      </p:sp>
      <p:sp>
        <p:nvSpPr>
          <p:cNvPr id="5" name="Tekstboks 4"/>
          <p:cNvSpPr txBox="1"/>
          <p:nvPr/>
        </p:nvSpPr>
        <p:spPr>
          <a:xfrm>
            <a:off x="4515529" y="4941168"/>
            <a:ext cx="337060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/>
              <a:t>Innovationsleder</a:t>
            </a:r>
          </a:p>
          <a:p>
            <a:r>
              <a:rPr lang="da-DK" sz="2000" dirty="0" smtClean="0"/>
              <a:t>Brobygger</a:t>
            </a:r>
          </a:p>
          <a:p>
            <a:r>
              <a:rPr lang="da-DK" sz="2000" dirty="0" smtClean="0"/>
              <a:t>Fødselshjælper</a:t>
            </a:r>
          </a:p>
          <a:p>
            <a:r>
              <a:rPr lang="da-DK" sz="2000" dirty="0" smtClean="0"/>
              <a:t>Ejer aktier i </a:t>
            </a:r>
            <a:r>
              <a:rPr lang="da-DK" sz="2000" dirty="0" err="1" smtClean="0"/>
              <a:t>Tesla</a:t>
            </a:r>
            <a:endParaRPr lang="da-DK" sz="2000" dirty="0" smtClean="0"/>
          </a:p>
          <a:p>
            <a:r>
              <a:rPr lang="da-DK" sz="2000" dirty="0" smtClean="0"/>
              <a:t>Betaling kun i teknologiadgang</a:t>
            </a:r>
            <a:endParaRPr lang="da-DK" sz="2000" dirty="0" smtClean="0"/>
          </a:p>
          <a:p>
            <a:r>
              <a:rPr lang="da-DK" sz="2000" dirty="0" smtClean="0"/>
              <a:t>Drikker kaffe m. </a:t>
            </a:r>
            <a:r>
              <a:rPr lang="da-DK" sz="2000" b="1" dirty="0" smtClean="0">
                <a:solidFill>
                  <a:srgbClr val="FF0000"/>
                </a:solidFill>
              </a:rPr>
              <a:t>alle</a:t>
            </a:r>
          </a:p>
          <a:p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1458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0322" y="620688"/>
            <a:ext cx="8229600" cy="1143000"/>
          </a:xfrm>
        </p:spPr>
        <p:txBody>
          <a:bodyPr/>
          <a:lstStyle/>
          <a:p>
            <a:r>
              <a:rPr lang="da-DK" dirty="0" err="1" smtClean="0"/>
              <a:t>Holy</a:t>
            </a:r>
            <a:r>
              <a:rPr lang="da-DK" dirty="0" smtClean="0"/>
              <a:t> </a:t>
            </a:r>
            <a:r>
              <a:rPr lang="da-DK" dirty="0" err="1" smtClean="0"/>
              <a:t>Cows</a:t>
            </a:r>
            <a:r>
              <a:rPr lang="da-DK" dirty="0" smtClean="0"/>
              <a:t> – </a:t>
            </a:r>
            <a:r>
              <a:rPr lang="da-DK" dirty="0" err="1" smtClean="0"/>
              <a:t>will</a:t>
            </a:r>
            <a:r>
              <a:rPr lang="da-DK" dirty="0" smtClean="0"/>
              <a:t> </a:t>
            </a:r>
            <a:r>
              <a:rPr lang="da-DK" dirty="0" err="1" smtClean="0"/>
              <a:t>get</a:t>
            </a:r>
            <a:r>
              <a:rPr lang="da-DK" dirty="0" smtClean="0"/>
              <a:t> </a:t>
            </a:r>
            <a:r>
              <a:rPr lang="da-DK" dirty="0" err="1" smtClean="0"/>
              <a:t>hurt</a:t>
            </a:r>
            <a:r>
              <a:rPr lang="da-DK" dirty="0" smtClean="0">
                <a:solidFill>
                  <a:srgbClr val="FF0000"/>
                </a:solidFill>
              </a:rPr>
              <a:t>!</a:t>
            </a: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62015"/>
            <a:ext cx="3810222" cy="299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539552" y="2276872"/>
            <a:ext cx="795480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Medicin </a:t>
            </a:r>
            <a:r>
              <a:rPr lang="da-DK" sz="2400" dirty="0" smtClean="0"/>
              <a:t>er blevet </a:t>
            </a:r>
            <a:r>
              <a:rPr lang="da-DK" sz="2400" dirty="0" smtClean="0"/>
              <a:t>digital</a:t>
            </a:r>
          </a:p>
          <a:p>
            <a:r>
              <a:rPr lang="da-DK" sz="2400" dirty="0" smtClean="0"/>
              <a:t>Digital transformation – vi kan ikke forske os i mål</a:t>
            </a:r>
          </a:p>
          <a:p>
            <a:r>
              <a:rPr lang="da-DK" sz="2400" dirty="0" smtClean="0"/>
              <a:t>Vi må starte en strategisk bevægelse – for at forblive relevante</a:t>
            </a:r>
          </a:p>
          <a:p>
            <a:r>
              <a:rPr lang="da-DK" sz="2400" dirty="0" smtClean="0"/>
              <a:t>Vi mangler kompetencer på </a:t>
            </a:r>
            <a:r>
              <a:rPr lang="da-DK" sz="2400" dirty="0" smtClean="0"/>
              <a:t>holdet</a:t>
            </a:r>
          </a:p>
          <a:p>
            <a:r>
              <a:rPr lang="da-DK" sz="2400" dirty="0" smtClean="0"/>
              <a:t>Partnerskaber </a:t>
            </a:r>
            <a:r>
              <a:rPr lang="da-DK" sz="2400" smtClean="0"/>
              <a:t>er nødvendige</a:t>
            </a:r>
            <a:endParaRPr lang="da-DK" sz="2400" dirty="0" smtClean="0"/>
          </a:p>
          <a:p>
            <a:r>
              <a:rPr lang="da-DK" sz="2400" dirty="0" smtClean="0"/>
              <a:t>Digital ledelse </a:t>
            </a:r>
            <a:r>
              <a:rPr lang="da-DK" sz="2400" dirty="0" smtClean="0"/>
              <a:t>– m. Billeder</a:t>
            </a:r>
            <a:endParaRPr lang="da-DK" sz="2400" dirty="0" smtClean="0"/>
          </a:p>
          <a:p>
            <a:r>
              <a:rPr lang="da-DK" sz="2400" dirty="0" smtClean="0"/>
              <a:t>Siloerne må falde</a:t>
            </a:r>
          </a:p>
          <a:p>
            <a:r>
              <a:rPr lang="da-DK" sz="2400" dirty="0" smtClean="0"/>
              <a:t>Det er vigtigt</a:t>
            </a:r>
          </a:p>
          <a:p>
            <a:r>
              <a:rPr lang="da-DK" sz="2400" b="1" dirty="0" smtClean="0"/>
              <a:t>Det er </a:t>
            </a:r>
            <a:r>
              <a:rPr lang="da-DK" sz="2400" b="1" dirty="0" smtClean="0"/>
              <a:t>nu</a:t>
            </a:r>
            <a:r>
              <a:rPr lang="da-DK" sz="3200" b="1" dirty="0" smtClean="0">
                <a:solidFill>
                  <a:srgbClr val="FF0000"/>
                </a:solidFill>
              </a:rPr>
              <a:t>!</a:t>
            </a:r>
            <a:endParaRPr lang="da-DK" sz="3200" b="1" dirty="0" smtClean="0">
              <a:solidFill>
                <a:srgbClr val="FF0000"/>
              </a:solidFill>
            </a:endParaRPr>
          </a:p>
        </p:txBody>
      </p:sp>
      <p:pic>
        <p:nvPicPr>
          <p:cNvPr id="5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6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446" y="836712"/>
            <a:ext cx="8229600" cy="1143000"/>
          </a:xfrm>
        </p:spPr>
        <p:txBody>
          <a:bodyPr>
            <a:noAutofit/>
          </a:bodyPr>
          <a:lstStyle/>
          <a:p>
            <a:r>
              <a:rPr lang="da-DK" sz="3600" b="1" dirty="0" smtClean="0"/>
              <a:t>Omfavn din algoritme</a:t>
            </a:r>
            <a:r>
              <a:rPr lang="da-DK" sz="3600" b="1" dirty="0" smtClean="0">
                <a:solidFill>
                  <a:srgbClr val="FF0000"/>
                </a:solidFill>
              </a:rPr>
              <a:t>!</a:t>
            </a:r>
            <a:endParaRPr lang="da-DK" sz="3600" b="1" dirty="0">
              <a:solidFill>
                <a:srgbClr val="FF0000"/>
              </a:solidFill>
            </a:endParaRPr>
          </a:p>
        </p:txBody>
      </p:sp>
      <p:pic>
        <p:nvPicPr>
          <p:cNvPr id="6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3306361" y="5589240"/>
            <a:ext cx="54986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2000" b="1" dirty="0" smtClean="0">
                <a:solidFill>
                  <a:schemeClr val="bg1">
                    <a:lumMod val="50000"/>
                  </a:schemeClr>
                </a:solidFill>
              </a:rPr>
              <a:t>LVS Årsmøde 2020</a:t>
            </a:r>
            <a:endParaRPr lang="da-DK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da-DK" sz="2000" b="1" dirty="0" smtClean="0">
                <a:solidFill>
                  <a:schemeClr val="bg1">
                    <a:lumMod val="50000"/>
                  </a:schemeClr>
                </a:solidFill>
              </a:rPr>
              <a:t>Michel Nemery, ledende overlæge</a:t>
            </a:r>
          </a:p>
          <a:p>
            <a:pPr algn="r"/>
            <a:r>
              <a:rPr lang="da-DK" sz="2000" b="1" dirty="0" smtClean="0">
                <a:solidFill>
                  <a:schemeClr val="bg1">
                    <a:lumMod val="50000"/>
                  </a:schemeClr>
                </a:solidFill>
              </a:rPr>
              <a:t>Røntgen og Skanning, Herlev og Gentofte Hospital</a:t>
            </a:r>
            <a:endParaRPr lang="da-DK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5210074" cy="269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3096344" cy="26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6982930" y="1052736"/>
            <a:ext cx="1261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b="1" dirty="0" smtClean="0"/>
              <a:t>- TAK</a:t>
            </a:r>
            <a:endParaRPr lang="da-DK" sz="4000" b="1" dirty="0"/>
          </a:p>
        </p:txBody>
      </p:sp>
    </p:spTree>
    <p:extLst>
      <p:ext uri="{BB962C8B-B14F-4D97-AF65-F5344CB8AC3E}">
        <p14:creationId xmlns:p14="http://schemas.microsoft.com/office/powerpoint/2010/main" val="11765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716608"/>
            <a:ext cx="8229600" cy="1143000"/>
          </a:xfrm>
        </p:spPr>
        <p:txBody>
          <a:bodyPr>
            <a:normAutofit/>
          </a:bodyPr>
          <a:lstStyle/>
          <a:p>
            <a:r>
              <a:rPr lang="da-DK" sz="5400" b="1" dirty="0" smtClean="0"/>
              <a:t>Gode </a:t>
            </a:r>
            <a:r>
              <a:rPr lang="da-DK" sz="5400" b="1" dirty="0" smtClean="0">
                <a:solidFill>
                  <a:srgbClr val="FF0000"/>
                </a:solidFill>
              </a:rPr>
              <a:t>D</a:t>
            </a:r>
            <a:r>
              <a:rPr lang="da-DK" sz="5400" b="1" dirty="0" smtClean="0"/>
              <a:t>ata</a:t>
            </a:r>
            <a:endParaRPr lang="da-DK" sz="5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92696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2564904"/>
            <a:ext cx="3731434" cy="233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36" y="4365104"/>
            <a:ext cx="3768610" cy="215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105653" y="5589240"/>
            <a:ext cx="50098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smtClean="0"/>
              <a:t>Iterativ  tilgang og</a:t>
            </a:r>
          </a:p>
          <a:p>
            <a:r>
              <a:rPr lang="da-DK" sz="3200" dirty="0" smtClean="0"/>
              <a:t>Partnerskaber er nødvendige</a:t>
            </a:r>
            <a:endParaRPr lang="da-DK" sz="3200" dirty="0"/>
          </a:p>
        </p:txBody>
      </p:sp>
      <p:sp>
        <p:nvSpPr>
          <p:cNvPr id="4" name="Tekstboks 3"/>
          <p:cNvSpPr txBox="1"/>
          <p:nvPr/>
        </p:nvSpPr>
        <p:spPr>
          <a:xfrm>
            <a:off x="683568" y="3500144"/>
            <a:ext cx="100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Lokale</a:t>
            </a:r>
            <a:endParaRPr lang="da-DK" sz="2400" b="1" dirty="0"/>
          </a:p>
        </p:txBody>
      </p:sp>
      <p:sp>
        <p:nvSpPr>
          <p:cNvPr id="6" name="Tekstboks 5"/>
          <p:cNvSpPr txBox="1"/>
          <p:nvPr/>
        </p:nvSpPr>
        <p:spPr>
          <a:xfrm>
            <a:off x="3359547" y="4964285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Friske</a:t>
            </a:r>
            <a:endParaRPr lang="da-DK" sz="2400" b="1" dirty="0"/>
          </a:p>
        </p:txBody>
      </p:sp>
      <p:sp>
        <p:nvSpPr>
          <p:cNvPr id="7" name="Tekstboks 6"/>
          <p:cNvSpPr txBox="1"/>
          <p:nvPr/>
        </p:nvSpPr>
        <p:spPr>
          <a:xfrm>
            <a:off x="6660232" y="3756749"/>
            <a:ext cx="1656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Høj Kvalitet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29311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074" name="Picture 2" descr="C:\Users\michnm01\AppData\Local\Microsoft\Windows\Temporary Internet Files\Content.Outlook\11XGNXF2\20191204_102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4788024" y="548680"/>
            <a:ext cx="439472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smtClean="0"/>
              <a:t>Radiologi</a:t>
            </a:r>
          </a:p>
          <a:p>
            <a:r>
              <a:rPr lang="da-DK" sz="2800" dirty="0" smtClean="0"/>
              <a:t>Kritisk beslutningsgrundlag</a:t>
            </a:r>
          </a:p>
          <a:p>
            <a:r>
              <a:rPr lang="da-DK" sz="2400" dirty="0" smtClean="0"/>
              <a:t>Stigende produktion</a:t>
            </a:r>
          </a:p>
          <a:p>
            <a:r>
              <a:rPr lang="da-DK" sz="2400" dirty="0" smtClean="0"/>
              <a:t>Ikke uden billeder</a:t>
            </a:r>
          </a:p>
          <a:p>
            <a:r>
              <a:rPr lang="da-DK" sz="2400" dirty="0" smtClean="0"/>
              <a:t>Radiologmangel</a:t>
            </a:r>
          </a:p>
          <a:p>
            <a:r>
              <a:rPr lang="da-DK" sz="2400" dirty="0" smtClean="0"/>
              <a:t>Afhængige af </a:t>
            </a:r>
            <a:r>
              <a:rPr lang="da-DK" sz="2400" dirty="0" smtClean="0"/>
              <a:t>relevante redskaber</a:t>
            </a:r>
            <a:endParaRPr lang="da-DK" sz="2400" dirty="0" smtClean="0"/>
          </a:p>
          <a:p>
            <a:r>
              <a:rPr lang="da-DK" sz="2400" dirty="0" smtClean="0"/>
              <a:t>Digitalt og organisatorisk </a:t>
            </a:r>
            <a:r>
              <a:rPr lang="da-DK" sz="2400" b="1" dirty="0" smtClean="0"/>
              <a:t>særlige</a:t>
            </a:r>
            <a:endParaRPr lang="da-DK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r="20189"/>
          <a:stretch/>
        </p:blipFill>
        <p:spPr bwMode="auto">
          <a:xfrm>
            <a:off x="5707410" y="4581128"/>
            <a:ext cx="3316914" cy="20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384495" y="3068960"/>
            <a:ext cx="636962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7200" b="1" dirty="0" smtClean="0">
                <a:solidFill>
                  <a:srgbClr val="FF0000"/>
                </a:solidFill>
              </a:rPr>
              <a:t> </a:t>
            </a:r>
            <a:r>
              <a:rPr lang="da-DK" sz="7200" b="1" dirty="0" err="1" smtClean="0">
                <a:solidFill>
                  <a:srgbClr val="FF0000"/>
                </a:solidFill>
              </a:rPr>
              <a:t>Why</a:t>
            </a:r>
            <a:r>
              <a:rPr lang="da-DK" sz="7200" b="1" dirty="0" smtClean="0">
                <a:solidFill>
                  <a:prstClr val="black"/>
                </a:solidFill>
              </a:rPr>
              <a:t>!</a:t>
            </a:r>
          </a:p>
          <a:p>
            <a:r>
              <a:rPr lang="da-DK" sz="3600" b="1" dirty="0" smtClean="0">
                <a:solidFill>
                  <a:prstClr val="black"/>
                </a:solidFill>
              </a:rPr>
              <a:t>Korrekt </a:t>
            </a:r>
            <a:r>
              <a:rPr lang="da-DK" sz="3600" b="1" dirty="0">
                <a:solidFill>
                  <a:srgbClr val="0070C0"/>
                </a:solidFill>
              </a:rPr>
              <a:t>d</a:t>
            </a:r>
            <a:r>
              <a:rPr lang="da-DK" sz="3600" b="1" dirty="0" smtClean="0">
                <a:solidFill>
                  <a:srgbClr val="0070C0"/>
                </a:solidFill>
              </a:rPr>
              <a:t>iagnose </a:t>
            </a:r>
            <a:r>
              <a:rPr lang="da-DK" sz="3600" b="1" dirty="0" smtClean="0">
                <a:solidFill>
                  <a:prstClr val="black"/>
                </a:solidFill>
              </a:rPr>
              <a:t>hurtigst muligt</a:t>
            </a:r>
          </a:p>
          <a:p>
            <a:r>
              <a:rPr lang="da-DK" sz="3600" dirty="0" smtClean="0">
                <a:solidFill>
                  <a:prstClr val="black"/>
                </a:solidFill>
              </a:rPr>
              <a:t>Rette </a:t>
            </a:r>
            <a:r>
              <a:rPr lang="da-DK" sz="3600" dirty="0">
                <a:solidFill>
                  <a:srgbClr val="0070C0"/>
                </a:solidFill>
              </a:rPr>
              <a:t>s</a:t>
            </a:r>
            <a:r>
              <a:rPr lang="da-DK" sz="3600" dirty="0" smtClean="0">
                <a:solidFill>
                  <a:srgbClr val="0070C0"/>
                </a:solidFill>
              </a:rPr>
              <a:t>pecialist</a:t>
            </a:r>
            <a:endParaRPr lang="da-DK" sz="3600" dirty="0" smtClean="0">
              <a:solidFill>
                <a:prstClr val="black"/>
              </a:solidFill>
            </a:endParaRPr>
          </a:p>
          <a:p>
            <a:r>
              <a:rPr lang="da-DK" sz="3600" dirty="0" smtClean="0">
                <a:solidFill>
                  <a:prstClr val="black"/>
                </a:solidFill>
              </a:rPr>
              <a:t>Optimal </a:t>
            </a:r>
            <a:r>
              <a:rPr lang="da-DK" sz="3600" dirty="0" smtClean="0">
                <a:solidFill>
                  <a:srgbClr val="0070C0"/>
                </a:solidFill>
              </a:rPr>
              <a:t>behandling</a:t>
            </a:r>
            <a:endParaRPr lang="da-DK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6381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sz="4900" b="1" dirty="0" smtClean="0"/>
              <a:t>Medicin er blevet </a:t>
            </a:r>
            <a:r>
              <a:rPr lang="da-DK" sz="4900" b="1" dirty="0"/>
              <a:t>Digital </a:t>
            </a:r>
            <a:r>
              <a:rPr lang="da-DK" b="1" dirty="0"/>
              <a:t/>
            </a:r>
            <a:br>
              <a:rPr lang="da-DK" b="1" dirty="0"/>
            </a:br>
            <a:endParaRPr lang="da-DK" b="1" dirty="0"/>
          </a:p>
        </p:txBody>
      </p:sp>
      <p:pic>
        <p:nvPicPr>
          <p:cNvPr id="6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2267744" y="6008897"/>
            <a:ext cx="487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 smtClean="0"/>
              <a:t>Lad os forblive relevante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82368" cy="43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4112477" y="2639323"/>
            <a:ext cx="21157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a-DK" sz="9600" b="1" dirty="0">
                <a:solidFill>
                  <a:prstClr val="black"/>
                </a:solidFill>
              </a:rPr>
              <a:t>TAK</a:t>
            </a:r>
          </a:p>
        </p:txBody>
      </p:sp>
    </p:spTree>
    <p:extLst>
      <p:ext uri="{BB962C8B-B14F-4D97-AF65-F5344CB8AC3E}">
        <p14:creationId xmlns:p14="http://schemas.microsoft.com/office/powerpoint/2010/main" val="30104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194" name="Picture 2" descr="C:\Users\michnm01\AppData\Local\Microsoft\Windows\Temporary Internet Files\Content.Outlook\11XGNXF2\20191202_115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AI anvendelser i Radiologien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2530" name="Picture 2" descr="C:\Users\michnm01\AppData\Local\Microsoft\Windows\Temporary Internet Files\Content.Outlook\11XGNXF2\20191201_0817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24039" r="30373" b="15649"/>
          <a:stretch/>
        </p:blipFill>
        <p:spPr bwMode="auto">
          <a:xfrm>
            <a:off x="827584" y="1628800"/>
            <a:ext cx="7536078" cy="487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5362" name="Picture 2" descr="C:\Users\michnm01\AppData\Local\Microsoft\Windows\Temporary Internet Files\Content.Outlook\11XGNXF2\20191202_0840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r="11027"/>
          <a:stretch/>
        </p:blipFill>
        <p:spPr bwMode="auto">
          <a:xfrm rot="5400000">
            <a:off x="1174158" y="1070338"/>
            <a:ext cx="6858002" cy="471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10 x flere fra Kina!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338" name="Picture 2" descr="C:\Users\michnm01\AppData\Local\Microsoft\Windows\Temporary Internet Files\Content.Outlook\11XGNXF2\20191202_0859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9419" r="32150" b="10831"/>
          <a:stretch/>
        </p:blipFill>
        <p:spPr bwMode="auto">
          <a:xfrm>
            <a:off x="1403648" y="1196752"/>
            <a:ext cx="6408712" cy="54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4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0322" y="620688"/>
            <a:ext cx="8229600" cy="1143000"/>
          </a:xfrm>
        </p:spPr>
        <p:txBody>
          <a:bodyPr/>
          <a:lstStyle/>
          <a:p>
            <a:r>
              <a:rPr lang="da-DK" dirty="0" err="1" smtClean="0"/>
              <a:t>Holy</a:t>
            </a:r>
            <a:r>
              <a:rPr lang="da-DK" dirty="0" smtClean="0"/>
              <a:t> </a:t>
            </a:r>
            <a:r>
              <a:rPr lang="da-DK" dirty="0" err="1" smtClean="0"/>
              <a:t>Cows</a:t>
            </a:r>
            <a:r>
              <a:rPr lang="da-DK" dirty="0" smtClean="0"/>
              <a:t> – </a:t>
            </a:r>
            <a:r>
              <a:rPr lang="da-DK" dirty="0" err="1" smtClean="0"/>
              <a:t>will</a:t>
            </a:r>
            <a:r>
              <a:rPr lang="da-DK" dirty="0" smtClean="0"/>
              <a:t> </a:t>
            </a:r>
            <a:r>
              <a:rPr lang="da-DK" dirty="0" err="1" smtClean="0"/>
              <a:t>get</a:t>
            </a:r>
            <a:r>
              <a:rPr lang="da-DK" dirty="0" smtClean="0"/>
              <a:t> </a:t>
            </a:r>
            <a:r>
              <a:rPr lang="da-DK" dirty="0" err="1" smtClean="0"/>
              <a:t>hurt</a:t>
            </a:r>
            <a:r>
              <a:rPr lang="da-DK" dirty="0" smtClean="0">
                <a:solidFill>
                  <a:srgbClr val="FF0000"/>
                </a:solidFill>
              </a:rPr>
              <a:t>!</a:t>
            </a: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62015"/>
            <a:ext cx="3810222" cy="299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539552" y="2276872"/>
            <a:ext cx="795480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Medicin </a:t>
            </a:r>
            <a:r>
              <a:rPr lang="da-DK" sz="2400" dirty="0" smtClean="0"/>
              <a:t>er blevet </a:t>
            </a:r>
            <a:r>
              <a:rPr lang="da-DK" sz="2400" dirty="0" smtClean="0"/>
              <a:t>digital</a:t>
            </a:r>
          </a:p>
          <a:p>
            <a:r>
              <a:rPr lang="da-DK" sz="2400" dirty="0" smtClean="0"/>
              <a:t>Digital transformation – vi kan ikke forske os i mål</a:t>
            </a:r>
          </a:p>
          <a:p>
            <a:r>
              <a:rPr lang="da-DK" sz="2400" dirty="0" smtClean="0"/>
              <a:t>Vi må starte en strategisk bevægelse – for at forblive relevante</a:t>
            </a:r>
          </a:p>
          <a:p>
            <a:r>
              <a:rPr lang="da-DK" sz="2400" dirty="0" smtClean="0"/>
              <a:t>Vi mangler kompetencer på </a:t>
            </a:r>
            <a:r>
              <a:rPr lang="da-DK" sz="2400" dirty="0" smtClean="0"/>
              <a:t>holdet</a:t>
            </a:r>
          </a:p>
          <a:p>
            <a:r>
              <a:rPr lang="da-DK" sz="2400" dirty="0" smtClean="0"/>
              <a:t>Partnerskaber er nødvendige</a:t>
            </a:r>
            <a:endParaRPr lang="da-DK" sz="2400" dirty="0" smtClean="0"/>
          </a:p>
          <a:p>
            <a:r>
              <a:rPr lang="da-DK" sz="2400" dirty="0" smtClean="0"/>
              <a:t>Digital ledelse </a:t>
            </a:r>
            <a:r>
              <a:rPr lang="da-DK" sz="2400" dirty="0" smtClean="0"/>
              <a:t>– m. Billeder</a:t>
            </a:r>
            <a:endParaRPr lang="da-DK" sz="2400" dirty="0" smtClean="0"/>
          </a:p>
          <a:p>
            <a:r>
              <a:rPr lang="da-DK" sz="2400" dirty="0" smtClean="0"/>
              <a:t>Siloerne må falde</a:t>
            </a:r>
          </a:p>
          <a:p>
            <a:r>
              <a:rPr lang="da-DK" sz="2400" dirty="0" smtClean="0"/>
              <a:t>Det er vigtigt</a:t>
            </a:r>
          </a:p>
          <a:p>
            <a:r>
              <a:rPr lang="da-DK" sz="2400" b="1" dirty="0" smtClean="0"/>
              <a:t>Det er </a:t>
            </a:r>
            <a:r>
              <a:rPr lang="da-DK" sz="2400" b="1" dirty="0" smtClean="0"/>
              <a:t>nu</a:t>
            </a:r>
            <a:r>
              <a:rPr lang="da-DK" sz="3200" b="1" dirty="0" smtClean="0">
                <a:solidFill>
                  <a:srgbClr val="FF0000"/>
                </a:solidFill>
              </a:rPr>
              <a:t>!</a:t>
            </a:r>
            <a:endParaRPr lang="da-DK" sz="3200" b="1" dirty="0" smtClean="0">
              <a:solidFill>
                <a:srgbClr val="FF0000"/>
              </a:solidFill>
            </a:endParaRPr>
          </a:p>
        </p:txBody>
      </p:sp>
      <p:pic>
        <p:nvPicPr>
          <p:cNvPr id="5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5220072" y="1556792"/>
            <a:ext cx="3738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Velovervejet og Velment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4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a-DK" dirty="0" err="1" smtClean="0"/>
              <a:t>Sectra</a:t>
            </a:r>
            <a:r>
              <a:rPr lang="da-DK" dirty="0" smtClean="0"/>
              <a:t> AI</a:t>
            </a:r>
            <a:br>
              <a:rPr lang="da-DK" dirty="0" smtClean="0"/>
            </a:br>
            <a:r>
              <a:rPr lang="da-DK" dirty="0" smtClean="0"/>
              <a:t>partners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7410" name="Picture 2" descr="C:\Users\michnm01\AppData\Local\Microsoft\Windows\Temporary Internet Files\Content.Outlook\11XGNXF2\20191201_1646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r="14393" b="18474"/>
          <a:stretch/>
        </p:blipFill>
        <p:spPr bwMode="auto">
          <a:xfrm rot="5400000">
            <a:off x="2305698" y="1590846"/>
            <a:ext cx="6480721" cy="367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Sectra</a:t>
            </a:r>
            <a:r>
              <a:rPr lang="da-DK" dirty="0" smtClean="0"/>
              <a:t> AI </a:t>
            </a:r>
            <a:r>
              <a:rPr lang="da-DK" dirty="0" err="1" smtClean="0"/>
              <a:t>Pacs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6386" name="Picture 2" descr="C:\Users\michnm01\AppData\Local\Microsoft\Windows\Temporary Internet Files\Content.Outlook\11XGNXF2\20191201_165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/>
          <a:stretch/>
        </p:blipFill>
        <p:spPr bwMode="auto">
          <a:xfrm>
            <a:off x="251520" y="1565241"/>
            <a:ext cx="87890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el 1"/>
          <p:cNvSpPr>
            <a:spLocks noGrp="1"/>
          </p:cNvSpPr>
          <p:nvPr>
            <p:ph type="title"/>
          </p:nvPr>
        </p:nvSpPr>
        <p:spPr>
          <a:xfrm rot="323186">
            <a:off x="221216" y="687335"/>
            <a:ext cx="8229600" cy="1143000"/>
          </a:xfrm>
        </p:spPr>
        <p:txBody>
          <a:bodyPr>
            <a:normAutofit/>
          </a:bodyPr>
          <a:lstStyle/>
          <a:p>
            <a:r>
              <a:rPr lang="da-DK" altLang="da-DK" b="1" dirty="0" smtClean="0">
                <a:solidFill>
                  <a:schemeClr val="tx2"/>
                </a:solidFill>
              </a:rPr>
              <a:t>F</a:t>
            </a:r>
            <a:r>
              <a:rPr lang="da-DK" altLang="da-DK" dirty="0" smtClean="0"/>
              <a:t>remtidens </a:t>
            </a:r>
            <a:r>
              <a:rPr lang="da-DK" altLang="da-DK" b="1" dirty="0" smtClean="0">
                <a:solidFill>
                  <a:schemeClr val="tx2"/>
                </a:solidFill>
              </a:rPr>
              <a:t>H</a:t>
            </a:r>
            <a:r>
              <a:rPr lang="da-DK" altLang="da-DK" dirty="0" smtClean="0"/>
              <a:t>ospitaler</a:t>
            </a:r>
          </a:p>
        </p:txBody>
      </p:sp>
      <p:sp>
        <p:nvSpPr>
          <p:cNvPr id="95236" name="Tekstboks 4"/>
          <p:cNvSpPr txBox="1">
            <a:spLocks noChangeArrowheads="1"/>
          </p:cNvSpPr>
          <p:nvPr/>
        </p:nvSpPr>
        <p:spPr bwMode="auto">
          <a:xfrm>
            <a:off x="2339752" y="377208"/>
            <a:ext cx="3937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2400" dirty="0" smtClean="0">
                <a:solidFill>
                  <a:srgbClr val="000000"/>
                </a:solidFill>
              </a:rPr>
              <a:t>Udfordringer og muligheder</a:t>
            </a:r>
            <a:endParaRPr lang="da-DK" altLang="da-DK" sz="2400" dirty="0">
              <a:solidFill>
                <a:srgbClr val="000000"/>
              </a:solidFill>
            </a:endParaRPr>
          </a:p>
        </p:txBody>
      </p:sp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398" y="1916832"/>
            <a:ext cx="4922611" cy="4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611560" y="1350980"/>
            <a:ext cx="29523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>
                <a:solidFill>
                  <a:srgbClr val="000000"/>
                </a:solidFill>
              </a:rPr>
              <a:t>Patient </a:t>
            </a:r>
            <a:r>
              <a:rPr lang="da-DK" altLang="da-DK" sz="2400" dirty="0" smtClean="0">
                <a:solidFill>
                  <a:srgbClr val="000000"/>
                </a:solidFill>
              </a:rPr>
              <a:t>drevne</a:t>
            </a:r>
            <a:endParaRPr lang="da-DK" altLang="da-DK" sz="2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>
                <a:solidFill>
                  <a:srgbClr val="000000"/>
                </a:solidFill>
              </a:rPr>
              <a:t>Værdiskabelse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>
                <a:solidFill>
                  <a:srgbClr val="000000"/>
                </a:solidFill>
              </a:rPr>
              <a:t>Big Data + </a:t>
            </a:r>
            <a:r>
              <a:rPr lang="da-DK" altLang="da-DK" sz="2400" dirty="0" smtClean="0">
                <a:solidFill>
                  <a:srgbClr val="000000"/>
                </a:solidFill>
              </a:rPr>
              <a:t>AI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>
                <a:solidFill>
                  <a:srgbClr val="000000"/>
                </a:solidFill>
              </a:rPr>
              <a:t>Selvbetjening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>
                <a:solidFill>
                  <a:srgbClr val="000000"/>
                </a:solidFill>
              </a:rPr>
              <a:t>Lige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 err="1" smtClean="0">
                <a:solidFill>
                  <a:srgbClr val="000000"/>
                </a:solidFill>
              </a:rPr>
              <a:t>On-line</a:t>
            </a:r>
            <a:endParaRPr lang="da-DK" altLang="da-DK" sz="2400" dirty="0">
              <a:solidFill>
                <a:srgbClr val="000000"/>
              </a:solidFill>
            </a:endParaRP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 smtClean="0">
                <a:solidFill>
                  <a:srgbClr val="000000"/>
                </a:solidFill>
              </a:rPr>
              <a:t>Tilgængelig 24/7</a:t>
            </a:r>
            <a:endParaRPr lang="da-DK" altLang="da-DK" sz="2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 smtClean="0">
                <a:solidFill>
                  <a:srgbClr val="000000"/>
                </a:solidFill>
              </a:rPr>
              <a:t>Automatisering</a:t>
            </a:r>
            <a:endParaRPr lang="da-DK" altLang="da-DK" sz="2400" dirty="0">
              <a:solidFill>
                <a:srgbClr val="000000"/>
              </a:solidFill>
            </a:endParaRP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>
                <a:solidFill>
                  <a:srgbClr val="000000"/>
                </a:solidFill>
              </a:rPr>
              <a:t>Samarbejde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 smtClean="0">
                <a:solidFill>
                  <a:srgbClr val="000000"/>
                </a:solidFill>
              </a:rPr>
              <a:t>Personlig</a:t>
            </a:r>
            <a:endParaRPr lang="da-DK" altLang="da-DK" sz="24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 smtClean="0">
                <a:solidFill>
                  <a:srgbClr val="000000"/>
                </a:solidFill>
              </a:rPr>
              <a:t>Præcis</a:t>
            </a:r>
            <a:endParaRPr lang="da-DK" altLang="da-DK" sz="2400" dirty="0">
              <a:solidFill>
                <a:srgbClr val="000000"/>
              </a:solidFill>
            </a:endParaRP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 smtClean="0">
                <a:solidFill>
                  <a:srgbClr val="000000"/>
                </a:solidFill>
              </a:rPr>
              <a:t>Transparens</a:t>
            </a:r>
            <a:endParaRPr lang="da-DK" altLang="da-DK" sz="2400" dirty="0">
              <a:solidFill>
                <a:srgbClr val="000000"/>
              </a:solidFill>
            </a:endParaRP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 smtClean="0">
                <a:solidFill>
                  <a:srgbClr val="000000"/>
                </a:solidFill>
              </a:rPr>
              <a:t>Patient involvering </a:t>
            </a:r>
            <a:endParaRPr lang="da-DK" altLang="da-DK" sz="2400" dirty="0">
              <a:solidFill>
                <a:srgbClr val="000000"/>
              </a:solidFill>
            </a:endParaRP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da-DK" altLang="da-DK" sz="2400" dirty="0" smtClean="0">
                <a:solidFill>
                  <a:srgbClr val="000000"/>
                </a:solidFill>
              </a:rPr>
              <a:t>Seriel til Parallel</a:t>
            </a:r>
            <a:endParaRPr lang="da-DK" altLang="da-DK" sz="2400" dirty="0">
              <a:solidFill>
                <a:srgbClr val="000000"/>
              </a:solidFill>
            </a:endParaRPr>
          </a:p>
        </p:txBody>
      </p:sp>
      <p:sp>
        <p:nvSpPr>
          <p:cNvPr id="4" name="Tekstboks 3"/>
          <p:cNvSpPr txBox="1"/>
          <p:nvPr/>
        </p:nvSpPr>
        <p:spPr>
          <a:xfrm>
            <a:off x="4721672" y="5445223"/>
            <a:ext cx="3725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 smtClean="0">
                <a:solidFill>
                  <a:schemeClr val="tx2"/>
                </a:solidFill>
              </a:rPr>
              <a:t>Velkommen i 2020</a:t>
            </a:r>
            <a:endParaRPr lang="da-DK" sz="3600" b="1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0560"/>
            <a:ext cx="4757585" cy="626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78" y="314847"/>
            <a:ext cx="4687159" cy="625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9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5206681" y="478413"/>
            <a:ext cx="298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 smtClean="0"/>
              <a:t>Madeira i april</a:t>
            </a:r>
            <a:endParaRPr lang="da-DK" sz="3600" b="1" dirty="0"/>
          </a:p>
        </p:txBody>
      </p:sp>
      <p:pic>
        <p:nvPicPr>
          <p:cNvPr id="3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31" y="1153505"/>
            <a:ext cx="6712418" cy="503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3" y="905002"/>
            <a:ext cx="1417668" cy="116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9" y="2060848"/>
            <a:ext cx="1390872" cy="139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1719"/>
            <a:ext cx="1503611" cy="150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" y="4955331"/>
            <a:ext cx="1425262" cy="125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2461421" y="3818803"/>
            <a:ext cx="4520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 smtClean="0">
                <a:solidFill>
                  <a:schemeClr val="bg1"/>
                </a:solidFill>
              </a:rPr>
              <a:t>INGEN VENTETID</a:t>
            </a:r>
            <a:endParaRPr lang="da-D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3671900" y="546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500" dirty="0">
                <a:solidFill>
                  <a:prstClr val="black"/>
                </a:solidFill>
              </a:rPr>
              <a:t>14</a:t>
            </a:r>
          </a:p>
        </p:txBody>
      </p:sp>
      <p:cxnSp>
        <p:nvCxnSpPr>
          <p:cNvPr id="4" name="Lige forbindelse 3"/>
          <p:cNvCxnSpPr/>
          <p:nvPr/>
        </p:nvCxnSpPr>
        <p:spPr>
          <a:xfrm>
            <a:off x="611560" y="3429000"/>
            <a:ext cx="777686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kstboks 4"/>
          <p:cNvSpPr txBox="1"/>
          <p:nvPr/>
        </p:nvSpPr>
        <p:spPr>
          <a:xfrm>
            <a:off x="179512" y="3701242"/>
            <a:ext cx="1437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prstClr val="black"/>
                </a:solidFill>
              </a:rPr>
              <a:t>Knowing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7812360" y="3733539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err="1">
                <a:solidFill>
                  <a:prstClr val="black"/>
                </a:solidFill>
              </a:rPr>
              <a:t>Doing</a:t>
            </a:r>
            <a:endParaRPr lang="da-DK" sz="2800" dirty="0">
              <a:solidFill>
                <a:prstClr val="black"/>
              </a:solidFill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179512" y="2636912"/>
            <a:ext cx="1262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prstClr val="black"/>
                </a:solidFill>
              </a:rPr>
              <a:t>Nyttigt 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7308304" y="2688288"/>
            <a:ext cx="167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prstClr val="black"/>
                </a:solidFill>
              </a:rPr>
              <a:t>Nyttegjort</a:t>
            </a:r>
          </a:p>
        </p:txBody>
      </p:sp>
      <p:pic>
        <p:nvPicPr>
          <p:cNvPr id="3074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233613"/>
            <a:ext cx="19431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553429" y="2708920"/>
            <a:ext cx="1501403" cy="13681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 err="1" smtClean="0"/>
              <a:t>Spektral</a:t>
            </a:r>
            <a:endParaRPr lang="da-DK" sz="2400" b="1" dirty="0"/>
          </a:p>
          <a:p>
            <a:pPr algn="ctr"/>
            <a:r>
              <a:rPr lang="da-DK" sz="2400" b="1" dirty="0"/>
              <a:t>CT</a:t>
            </a:r>
          </a:p>
        </p:txBody>
      </p:sp>
      <p:pic>
        <p:nvPicPr>
          <p:cNvPr id="2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215064" y="368300"/>
            <a:ext cx="8569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a-DK" sz="3600" b="1" dirty="0" smtClean="0">
                <a:solidFill>
                  <a:prstClr val="black"/>
                </a:solidFill>
              </a:rPr>
              <a:t>Innovationsenheden</a:t>
            </a:r>
            <a:endParaRPr lang="da-DK" sz="3600" b="1" dirty="0">
              <a:solidFill>
                <a:prstClr val="black"/>
              </a:solidFill>
            </a:endParaRPr>
          </a:p>
          <a:p>
            <a:pPr lvl="0"/>
            <a:r>
              <a:rPr lang="da-DK" sz="2800" b="1" dirty="0" smtClean="0">
                <a:solidFill>
                  <a:prstClr val="black"/>
                </a:solidFill>
              </a:rPr>
              <a:t>Behovs- og brugerdreven </a:t>
            </a:r>
            <a:r>
              <a:rPr lang="da-DK" sz="2800" b="1" dirty="0">
                <a:solidFill>
                  <a:prstClr val="black"/>
                </a:solidFill>
              </a:rPr>
              <a:t>innovation </a:t>
            </a:r>
            <a:r>
              <a:rPr lang="da-DK" sz="2800" b="1" dirty="0" smtClean="0">
                <a:solidFill>
                  <a:prstClr val="black"/>
                </a:solidFill>
              </a:rPr>
              <a:t>i klinisk praksis</a:t>
            </a:r>
            <a:endParaRPr lang="da-DK" sz="2800" b="1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58" y="4149080"/>
            <a:ext cx="4319972" cy="242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ktangel 4"/>
          <p:cNvSpPr/>
          <p:nvPr/>
        </p:nvSpPr>
        <p:spPr>
          <a:xfrm>
            <a:off x="1630437" y="1574795"/>
            <a:ext cx="15841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 smtClean="0"/>
              <a:t>Akut Radiologi</a:t>
            </a:r>
            <a:endParaRPr lang="da-DK" sz="2400" b="1" dirty="0"/>
          </a:p>
        </p:txBody>
      </p:sp>
      <p:sp>
        <p:nvSpPr>
          <p:cNvPr id="7" name="Rektangel 6"/>
          <p:cNvSpPr/>
          <p:nvPr/>
        </p:nvSpPr>
        <p:spPr>
          <a:xfrm>
            <a:off x="2771800" y="2747885"/>
            <a:ext cx="1512168" cy="13291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b="1" dirty="0"/>
              <a:t>AI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4469200" y="2108755"/>
            <a:ext cx="4546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 smtClean="0"/>
              <a:t>Innovation er </a:t>
            </a:r>
          </a:p>
          <a:p>
            <a:r>
              <a:rPr lang="da-DK" sz="3600" b="1" dirty="0" smtClean="0"/>
              <a:t>en klinisk kerneydelse</a:t>
            </a:r>
            <a:r>
              <a:rPr lang="da-DK" sz="3600" b="1" dirty="0" smtClean="0">
                <a:solidFill>
                  <a:srgbClr val="FF0000"/>
                </a:solidFill>
              </a:rPr>
              <a:t>!</a:t>
            </a:r>
            <a:endParaRPr lang="da-DK" sz="3600" b="1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795"/>
            <a:ext cx="9144000" cy="505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2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7454" y="228316"/>
            <a:ext cx="8229600" cy="1143000"/>
          </a:xfrm>
        </p:spPr>
        <p:txBody>
          <a:bodyPr>
            <a:normAutofit/>
          </a:bodyPr>
          <a:lstStyle/>
          <a:p>
            <a:r>
              <a:rPr lang="da-DK" sz="3600" dirty="0"/>
              <a:t>Data Science Financial Power 2016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6372200" y="6354386"/>
            <a:ext cx="2473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prstClr val="black"/>
                </a:solidFill>
              </a:rPr>
              <a:t>Keith Dreyer, RSNA 2016</a:t>
            </a:r>
          </a:p>
        </p:txBody>
      </p:sp>
      <p:pic>
        <p:nvPicPr>
          <p:cNvPr id="6" name="LogoHide1" descr="c:\users\birand05\appdata\roaming\microsoft\skabeloner\Graphic\Logoer\Herlev og Gentofte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8425"/>
            <a:ext cx="22367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michnm01\AppData\Local\Microsoft\Windows\Temporary Internet Files\Content.Outlook\EHSEJ0ZU\20180923_091313 (3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1" t="33088" r="48313" b="29219"/>
          <a:stretch/>
        </p:blipFill>
        <p:spPr bwMode="auto">
          <a:xfrm>
            <a:off x="971600" y="1262928"/>
            <a:ext cx="7272808" cy="503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285293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98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6344</TotalTime>
  <Words>971</Words>
  <Application>Microsoft Office PowerPoint</Application>
  <PresentationFormat>Skærmshow (4:3)</PresentationFormat>
  <Paragraphs>269</Paragraphs>
  <Slides>41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41</vt:i4>
      </vt:variant>
    </vt:vector>
  </HeadingPairs>
  <TitlesOfParts>
    <vt:vector size="42" baseType="lpstr">
      <vt:lpstr>Kontortema</vt:lpstr>
      <vt:lpstr>Algoritmerne er klar – er vi!</vt:lpstr>
      <vt:lpstr>PowerPoint-præsentation</vt:lpstr>
      <vt:lpstr>PowerPoint-præsentation</vt:lpstr>
      <vt:lpstr>Holy Cows – will get hurt!</vt:lpstr>
      <vt:lpstr>Fremtidens Hospitaler</vt:lpstr>
      <vt:lpstr>PowerPoint-præsentation</vt:lpstr>
      <vt:lpstr>PowerPoint-præsentation</vt:lpstr>
      <vt:lpstr>PowerPoint-præsentation</vt:lpstr>
      <vt:lpstr>Data Science Financial Power 2016</vt:lpstr>
      <vt:lpstr>PowerPoint-præsentation</vt:lpstr>
      <vt:lpstr>Mobil DR - Fuji</vt:lpstr>
      <vt:lpstr>FDA-godkendte algoritmer 2019</vt:lpstr>
      <vt:lpstr>BoneXpert      SyngoVia       Watson</vt:lpstr>
      <vt:lpstr>PowerPoint-præsentation</vt:lpstr>
      <vt:lpstr>PowerPoint-præsentation</vt:lpstr>
      <vt:lpstr>Cerebriu Apollo opsætning på HGH</vt:lpstr>
      <vt:lpstr>Overordnet pilot implementeringstidsplan 2020</vt:lpstr>
      <vt:lpstr>PowerPoint-præsentation</vt:lpstr>
      <vt:lpstr>PowerPoint-præsentation</vt:lpstr>
      <vt:lpstr>Potentialer for værdiskabelse med  AI i Radiology +</vt:lpstr>
      <vt:lpstr>Potentiel værdi ved AI i Radiologi </vt:lpstr>
      <vt:lpstr>PowerPoint-præsentation</vt:lpstr>
      <vt:lpstr>PowerPoint-præsentation</vt:lpstr>
      <vt:lpstr>Sundhedsdata bor i siloer</vt:lpstr>
      <vt:lpstr>PowerPoint-præsentation</vt:lpstr>
      <vt:lpstr>VNA og high performance analytics computere</vt:lpstr>
      <vt:lpstr>PowerPoint-præsentation</vt:lpstr>
      <vt:lpstr>PowerPoint-præsentation</vt:lpstr>
      <vt:lpstr>PowerPoint-præsentation</vt:lpstr>
      <vt:lpstr>Holy Cows – will get hurt!</vt:lpstr>
      <vt:lpstr>Omfavn din algoritme!</vt:lpstr>
      <vt:lpstr>Gode Data</vt:lpstr>
      <vt:lpstr>PowerPoint-præsentation</vt:lpstr>
      <vt:lpstr>PowerPoint-præsentation</vt:lpstr>
      <vt:lpstr>Medicin er blevet Digital  </vt:lpstr>
      <vt:lpstr>PowerPoint-præsentation</vt:lpstr>
      <vt:lpstr>AI anvendelser i Radiologien</vt:lpstr>
      <vt:lpstr>PowerPoint-præsentation</vt:lpstr>
      <vt:lpstr>10 x flere fra Kina!</vt:lpstr>
      <vt:lpstr>Sectra AI partners</vt:lpstr>
      <vt:lpstr>Sectra AI Pacs</vt:lpstr>
    </vt:vector>
  </TitlesOfParts>
  <Company>Region Hovedstaden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RSNA 2019 - Chicago</dc:title>
  <dc:creator>Michel Christian Nèmery</dc:creator>
  <cp:lastModifiedBy>Michel Christian Nèmery</cp:lastModifiedBy>
  <cp:revision>56</cp:revision>
  <dcterms:created xsi:type="dcterms:W3CDTF">2019-12-08T17:11:15Z</dcterms:created>
  <dcterms:modified xsi:type="dcterms:W3CDTF">2020-01-24T06:17:12Z</dcterms:modified>
</cp:coreProperties>
</file>